
<file path=[Content_Types].xml><?xml version="1.0" encoding="utf-8"?>
<Types xmlns="http://schemas.openxmlformats.org/package/2006/content-types">
  <Default Extension="xml" ContentType="application/xml"/>
  <Default Extension="jpg" ContentType="image/jpeg"/>
  <Default Extension="jpeg" ContentType="image/jpeg"/>
  <Default Extension="emf" ContentType="image/x-emf"/>
  <Default Extension="rels" ContentType="application/vnd.openxmlformats-package.relationships+xml"/>
  <Default Extension="vml" ContentType="application/vnd.openxmlformats-officedocument.vmlDrawing"/>
  <Default Extension="docx" ContentType="application/vnd.openxmlformats-officedocument.wordprocessingml.document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2"/>
  </p:notesMasterIdLst>
  <p:sldIdLst>
    <p:sldId id="273" r:id="rId2"/>
    <p:sldId id="272" r:id="rId3"/>
    <p:sldId id="261" r:id="rId4"/>
    <p:sldId id="280" r:id="rId5"/>
    <p:sldId id="277" r:id="rId6"/>
    <p:sldId id="275" r:id="rId7"/>
    <p:sldId id="282" r:id="rId8"/>
    <p:sldId id="257" r:id="rId9"/>
    <p:sldId id="278" r:id="rId10"/>
    <p:sldId id="279" r:id="rId11"/>
    <p:sldId id="289" r:id="rId12"/>
    <p:sldId id="284" r:id="rId13"/>
    <p:sldId id="286" r:id="rId14"/>
    <p:sldId id="266" r:id="rId15"/>
    <p:sldId id="263" r:id="rId16"/>
    <p:sldId id="290" r:id="rId17"/>
    <p:sldId id="267" r:id="rId18"/>
    <p:sldId id="292" r:id="rId19"/>
    <p:sldId id="291" r:id="rId20"/>
    <p:sldId id="270" r:id="rId21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>
        <p:scale>
          <a:sx n="85" d="100"/>
          <a:sy n="85" d="100"/>
        </p:scale>
        <p:origin x="-1664" y="-14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notesMaster" Target="notesMasters/notesMaster1.xml"/><Relationship Id="rId23" Type="http://schemas.openxmlformats.org/officeDocument/2006/relationships/printerSettings" Target="printerSettings/printerSettings1.bin"/><Relationship Id="rId24" Type="http://schemas.openxmlformats.org/officeDocument/2006/relationships/presProps" Target="presProps.xml"/><Relationship Id="rId25" Type="http://schemas.openxmlformats.org/officeDocument/2006/relationships/viewProps" Target="viewProps.xml"/><Relationship Id="rId26" Type="http://schemas.openxmlformats.org/officeDocument/2006/relationships/theme" Target="theme/theme1.xml"/><Relationship Id="rId27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7.emf"/><Relationship Id="rId2" Type="http://schemas.openxmlformats.org/officeDocument/2006/relationships/image" Target="../media/image18.emf"/></Relationships>
</file>

<file path=ppt/media/image1.jpg>
</file>

<file path=ppt/media/image10.png>
</file>

<file path=ppt/media/image2.jpg>
</file>

<file path=ppt/media/image26.jpg>
</file>

<file path=ppt/media/image3.jp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C0A1340-3885-774B-9A48-3B67AA89FF2B}" type="datetimeFigureOut">
              <a:rPr lang="en-US" smtClean="0"/>
              <a:t>8/26/16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3BEAD96-DA37-4D46-AF66-58153B4ED8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596955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We’re constant</a:t>
            </a:r>
            <a:r>
              <a:rPr lang="en-US" baseline="0" dirty="0" smtClean="0"/>
              <a:t>ly seeing data. This is the Bayesian brain Hypothesis. We want to model the world around us. Our brain is doing the same thing.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BEAD96-DA37-4D46-AF66-58153B4ED8CA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452058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BEAD96-DA37-4D46-AF66-58153B4ED8CA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19998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Why</a:t>
            </a:r>
            <a:r>
              <a:rPr lang="en-US" baseline="0" dirty="0" smtClean="0"/>
              <a:t> and how do we do simulations. Create a LARGE set of data, why do you do this, can you recover the parameters, are they correlated. How small a set of data can you get to still get a reasonable result. Can you separate the model families. </a:t>
            </a:r>
            <a:r>
              <a:rPr lang="en-US" baseline="0" dirty="0" err="1" smtClean="0"/>
              <a:t>Fminsearch</a:t>
            </a:r>
            <a:r>
              <a:rPr lang="en-US" baseline="0" dirty="0" smtClean="0"/>
              <a:t>, gradient descent, then sampling and VB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BEAD96-DA37-4D46-AF66-58153B4ED8CA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192590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DCBCF2-565F-FF4F-8A2A-1F2FE06E2392}" type="datetimeFigureOut">
              <a:rPr lang="en-US" smtClean="0"/>
              <a:t>8/26/16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6DB10E-336D-E64E-BF06-3AD490378A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61855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DCBCF2-565F-FF4F-8A2A-1F2FE06E2392}" type="datetimeFigureOut">
              <a:rPr lang="en-US" smtClean="0"/>
              <a:t>8/26/16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6DB10E-336D-E64E-BF06-3AD490378A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97784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DCBCF2-565F-FF4F-8A2A-1F2FE06E2392}" type="datetimeFigureOut">
              <a:rPr lang="en-US" smtClean="0"/>
              <a:t>8/26/16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6DB10E-336D-E64E-BF06-3AD490378A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65477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DCBCF2-565F-FF4F-8A2A-1F2FE06E2392}" type="datetimeFigureOut">
              <a:rPr lang="en-US" smtClean="0"/>
              <a:t>8/26/16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6DB10E-336D-E64E-BF06-3AD490378A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325429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DCBCF2-565F-FF4F-8A2A-1F2FE06E2392}" type="datetimeFigureOut">
              <a:rPr lang="en-US" smtClean="0"/>
              <a:t>8/26/16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6DB10E-336D-E64E-BF06-3AD490378A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92511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DCBCF2-565F-FF4F-8A2A-1F2FE06E2392}" type="datetimeFigureOut">
              <a:rPr lang="en-US" smtClean="0"/>
              <a:t>8/26/16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6DB10E-336D-E64E-BF06-3AD490378A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47070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DCBCF2-565F-FF4F-8A2A-1F2FE06E2392}" type="datetimeFigureOut">
              <a:rPr lang="en-US" smtClean="0"/>
              <a:t>8/26/16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6DB10E-336D-E64E-BF06-3AD490378A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708598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DCBCF2-565F-FF4F-8A2A-1F2FE06E2392}" type="datetimeFigureOut">
              <a:rPr lang="en-US" smtClean="0"/>
              <a:t>8/26/16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6DB10E-336D-E64E-BF06-3AD490378A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490439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DCBCF2-565F-FF4F-8A2A-1F2FE06E2392}" type="datetimeFigureOut">
              <a:rPr lang="en-US" smtClean="0"/>
              <a:t>8/26/16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6DB10E-336D-E64E-BF06-3AD490378A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59388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DCBCF2-565F-FF4F-8A2A-1F2FE06E2392}" type="datetimeFigureOut">
              <a:rPr lang="en-US" smtClean="0"/>
              <a:t>8/26/16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6DB10E-336D-E64E-BF06-3AD490378A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56638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DCBCF2-565F-FF4F-8A2A-1F2FE06E2392}" type="datetimeFigureOut">
              <a:rPr lang="en-US" smtClean="0"/>
              <a:t>8/26/16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6DB10E-336D-E64E-BF06-3AD490378A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45277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Special Elite"/>
              </a:defRPr>
            </a:lvl1pPr>
          </a:lstStyle>
          <a:p>
            <a:fld id="{16DCBCF2-565F-FF4F-8A2A-1F2FE06E2392}" type="datetimeFigureOut">
              <a:rPr lang="en-US" smtClean="0"/>
              <a:pPr/>
              <a:t>8/26/16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Special Elite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Special Elite"/>
              </a:defRPr>
            </a:lvl1pPr>
          </a:lstStyle>
          <a:p>
            <a:fld id="{4D6DB10E-336D-E64E-BF06-3AD490378AD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477301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Special Elite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Special Elite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Special Elite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Special Elite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Special Elite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Special Elite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4" Type="http://schemas.openxmlformats.org/officeDocument/2006/relationships/image" Target="../media/image13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em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4" Type="http://schemas.openxmlformats.org/officeDocument/2006/relationships/image" Target="../media/image16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em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1.docx"/><Relationship Id="rId4" Type="http://schemas.openxmlformats.org/officeDocument/2006/relationships/image" Target="../media/image17.emf"/><Relationship Id="rId5" Type="http://schemas.openxmlformats.org/officeDocument/2006/relationships/package" Target="../embeddings/Microsoft_Word_Document2.docx"/><Relationship Id="rId6" Type="http://schemas.openxmlformats.org/officeDocument/2006/relationships/image" Target="../media/image18.emf"/><Relationship Id="rId7" Type="http://schemas.openxmlformats.org/officeDocument/2006/relationships/image" Target="../media/image19.emf"/><Relationship Id="rId8" Type="http://schemas.openxmlformats.org/officeDocument/2006/relationships/image" Target="../media/image20.emf"/><Relationship Id="rId9" Type="http://schemas.openxmlformats.org/officeDocument/2006/relationships/image" Target="../media/image21.emf"/><Relationship Id="rId1" Type="http://schemas.openxmlformats.org/officeDocument/2006/relationships/vmlDrawing" Target="../drawings/vmlDrawing1.vml"/><Relationship Id="rId2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emf"/><Relationship Id="rId4" Type="http://schemas.openxmlformats.org/officeDocument/2006/relationships/image" Target="../media/image23.emf"/><Relationship Id="rId5" Type="http://schemas.openxmlformats.org/officeDocument/2006/relationships/image" Target="../media/image24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5.emf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5.emf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6.jp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jp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jp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em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4" Type="http://schemas.openxmlformats.org/officeDocument/2006/relationships/image" Target="../media/image7.png"/><Relationship Id="rId5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jp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Modeling Basics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Saee Paliwal</a:t>
            </a:r>
          </a:p>
          <a:p>
            <a:r>
              <a:rPr lang="en-US" dirty="0" smtClean="0"/>
              <a:t>TNU CPC</a:t>
            </a:r>
          </a:p>
          <a:p>
            <a:r>
              <a:rPr lang="en-US" dirty="0" smtClean="0"/>
              <a:t>August, 2016</a:t>
            </a:r>
            <a:endParaRPr lang="en-US" dirty="0"/>
          </a:p>
        </p:txBody>
      </p:sp>
      <p:pic>
        <p:nvPicPr>
          <p:cNvPr id="4" name="Picture 3" descr="ingredients1.jp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1007"/>
          <a:stretch/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777425" y="3456814"/>
            <a:ext cx="7109991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dirty="0" smtClean="0">
                <a:solidFill>
                  <a:schemeClr val="bg1"/>
                </a:solidFill>
                <a:latin typeface="Jayne Print YOFF"/>
                <a:cs typeface="Jayne Print YOFF"/>
              </a:rPr>
              <a:t>Modeling Basics</a:t>
            </a:r>
          </a:p>
          <a:p>
            <a:r>
              <a:rPr lang="en-US" sz="2000" dirty="0" smtClean="0">
                <a:solidFill>
                  <a:schemeClr val="bg1"/>
                </a:solidFill>
                <a:latin typeface="Special Elite"/>
                <a:cs typeface="Special Elite"/>
              </a:rPr>
              <a:t>The start-to-finish of Bayesian Cognitive Modeling</a:t>
            </a:r>
            <a:endParaRPr lang="en-US" sz="2000" dirty="0">
              <a:solidFill>
                <a:schemeClr val="bg1"/>
              </a:solidFill>
              <a:latin typeface="Special Elite"/>
              <a:cs typeface="Special Elite"/>
            </a:endParaRPr>
          </a:p>
        </p:txBody>
      </p:sp>
    </p:spTree>
    <p:extLst>
      <p:ext uri="{BB962C8B-B14F-4D97-AF65-F5344CB8AC3E}">
        <p14:creationId xmlns:p14="http://schemas.microsoft.com/office/powerpoint/2010/main" val="298980235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2"/>
          <p:cNvSpPr>
            <a:spLocks noGrp="1"/>
          </p:cNvSpPr>
          <p:nvPr>
            <p:ph idx="1"/>
          </p:nvPr>
        </p:nvSpPr>
        <p:spPr>
          <a:xfrm>
            <a:off x="925226" y="1598709"/>
            <a:ext cx="8229600" cy="97392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4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Jayne Print YOFF"/>
                <a:cs typeface="Jayne Print YOFF"/>
              </a:rPr>
              <a:t>Step 1: </a:t>
            </a:r>
            <a:r>
              <a:rPr lang="en-US" sz="4000" dirty="0" smtClean="0">
                <a:solidFill>
                  <a:srgbClr val="FF6600"/>
                </a:solidFill>
                <a:latin typeface="Jayne Print YOFF"/>
                <a:cs typeface="Jayne Print YOFF"/>
              </a:rPr>
              <a:t>Question</a:t>
            </a:r>
            <a:endParaRPr lang="en-US" sz="2000" dirty="0">
              <a:solidFill>
                <a:srgbClr val="FF6600"/>
              </a:solidFill>
              <a:cs typeface="Special Elite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925226" y="2453111"/>
            <a:ext cx="735105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Special Elite"/>
                <a:cs typeface="Special Elite"/>
              </a:rPr>
              <a:t>Friend tosses a tricky coin. What is the probability of heads?</a:t>
            </a:r>
            <a:endParaRPr lang="en-US" dirty="0">
              <a:solidFill>
                <a:schemeClr val="tx1">
                  <a:lumMod val="75000"/>
                  <a:lumOff val="25000"/>
                </a:schemeClr>
              </a:solidFill>
              <a:latin typeface="Special Elite"/>
              <a:cs typeface="Special Elite"/>
            </a:endParaRPr>
          </a:p>
        </p:txBody>
      </p:sp>
      <p:pic>
        <p:nvPicPr>
          <p:cNvPr id="4" name="Picture 3" descr="coin2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572000"/>
            <a:ext cx="9144000" cy="228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991778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2"/>
          <p:cNvSpPr>
            <a:spLocks noGrp="1"/>
          </p:cNvSpPr>
          <p:nvPr>
            <p:ph idx="1"/>
          </p:nvPr>
        </p:nvSpPr>
        <p:spPr>
          <a:xfrm>
            <a:off x="925226" y="1598709"/>
            <a:ext cx="8229600" cy="97392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4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Jayne Print YOFF"/>
                <a:cs typeface="Jayne Print YOFF"/>
              </a:rPr>
              <a:t>Step 2: </a:t>
            </a:r>
            <a:r>
              <a:rPr lang="en-US" sz="4000" dirty="0" smtClean="0">
                <a:solidFill>
                  <a:srgbClr val="FF6600"/>
                </a:solidFill>
                <a:latin typeface="Jayne Print YOFF"/>
                <a:cs typeface="Jayne Print YOFF"/>
              </a:rPr>
              <a:t>Hypothesis</a:t>
            </a:r>
            <a:endParaRPr lang="en-US" sz="2000" dirty="0">
              <a:solidFill>
                <a:srgbClr val="FF6600"/>
              </a:solidFill>
              <a:cs typeface="Special Elite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925226" y="2453111"/>
            <a:ext cx="7351058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Special Elite"/>
                <a:cs typeface="Special Elite"/>
              </a:rPr>
              <a:t>3 competing hypotheses:</a:t>
            </a:r>
          </a:p>
          <a:p>
            <a:pPr marL="400050" indent="-400050">
              <a:buAutoNum type="romanLcParenBoth"/>
            </a:pPr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Special Elite"/>
                <a:cs typeface="Special Elite"/>
              </a:rPr>
              <a:t>We have no information about the coin = Uniform prior</a:t>
            </a:r>
          </a:p>
          <a:p>
            <a:pPr marL="400050" indent="-400050">
              <a:buAutoNum type="romanLcParenBoth"/>
            </a:pP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Special Elite"/>
                <a:cs typeface="Special Elite"/>
              </a:rPr>
              <a:t> </a:t>
            </a:r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Special Elite"/>
                <a:cs typeface="Special Elite"/>
              </a:rPr>
              <a:t>We believe the coin to be fair = tight prior around 0.5</a:t>
            </a:r>
            <a:endParaRPr lang="en-US" dirty="0">
              <a:solidFill>
                <a:schemeClr val="tx1">
                  <a:lumMod val="75000"/>
                  <a:lumOff val="25000"/>
                </a:schemeClr>
              </a:solidFill>
              <a:latin typeface="Special Elite"/>
              <a:cs typeface="Special Elite"/>
            </a:endParaRPr>
          </a:p>
          <a:p>
            <a:pPr marL="400050" indent="-400050">
              <a:buAutoNum type="romanLcParenBoth"/>
            </a:pP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Special Elite"/>
                <a:cs typeface="Special Elite"/>
              </a:rPr>
              <a:t> </a:t>
            </a:r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Special Elite"/>
                <a:cs typeface="Special Elite"/>
              </a:rPr>
              <a:t>We have a suspicion that the coin is unfair = weak prior around 0.3</a:t>
            </a:r>
          </a:p>
        </p:txBody>
      </p:sp>
      <p:pic>
        <p:nvPicPr>
          <p:cNvPr id="3" name="Picture 2" descr="Figure1_1.eps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9158" y="4317437"/>
            <a:ext cx="2878130" cy="2160000"/>
          </a:xfrm>
          <a:prstGeom prst="rect">
            <a:avLst/>
          </a:prstGeom>
        </p:spPr>
      </p:pic>
      <p:pic>
        <p:nvPicPr>
          <p:cNvPr id="6" name="Picture 5" descr="Figure1_2.eps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84595" y="4317437"/>
            <a:ext cx="2878130" cy="2160000"/>
          </a:xfrm>
          <a:prstGeom prst="rect">
            <a:avLst/>
          </a:prstGeom>
        </p:spPr>
      </p:pic>
      <p:pic>
        <p:nvPicPr>
          <p:cNvPr id="8" name="Picture 7" descr="Figure1_3.eps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01878" y="4317437"/>
            <a:ext cx="2878130" cy="2160000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597647" y="3959414"/>
            <a:ext cx="76786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Special Elite"/>
                <a:cs typeface="Special Elite"/>
              </a:rPr>
              <a:t>Prior 1                          Prior 2                              Prior 3      </a:t>
            </a:r>
            <a:endParaRPr lang="en-US" dirty="0">
              <a:solidFill>
                <a:schemeClr val="tx1">
                  <a:lumMod val="75000"/>
                  <a:lumOff val="25000"/>
                </a:schemeClr>
              </a:solidFill>
              <a:latin typeface="Special Elite"/>
              <a:cs typeface="Special Elite"/>
            </a:endParaRPr>
          </a:p>
        </p:txBody>
      </p:sp>
    </p:spTree>
    <p:extLst>
      <p:ext uri="{BB962C8B-B14F-4D97-AF65-F5344CB8AC3E}">
        <p14:creationId xmlns:p14="http://schemas.microsoft.com/office/powerpoint/2010/main" val="49581182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2"/>
          <p:cNvSpPr>
            <a:spLocks noGrp="1"/>
          </p:cNvSpPr>
          <p:nvPr>
            <p:ph idx="1"/>
          </p:nvPr>
        </p:nvSpPr>
        <p:spPr>
          <a:xfrm>
            <a:off x="925226" y="1598709"/>
            <a:ext cx="8229600" cy="97392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4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Jayne Print YOFF"/>
                <a:cs typeface="Jayne Print YOFF"/>
              </a:rPr>
              <a:t>Step 3: </a:t>
            </a:r>
            <a:r>
              <a:rPr lang="en-US" sz="4000" dirty="0" smtClean="0">
                <a:solidFill>
                  <a:srgbClr val="FF6600"/>
                </a:solidFill>
                <a:latin typeface="Jayne Print YOFF"/>
                <a:cs typeface="Jayne Print YOFF"/>
              </a:rPr>
              <a:t>Task</a:t>
            </a:r>
            <a:r>
              <a:rPr lang="en-US" sz="4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Jayne Print YOFF"/>
                <a:cs typeface="Jayne Print YOFF"/>
              </a:rPr>
              <a:t> - Coin toss</a:t>
            </a:r>
            <a:endParaRPr lang="en-US" sz="2000" dirty="0">
              <a:solidFill>
                <a:schemeClr val="tx1">
                  <a:lumMod val="75000"/>
                  <a:lumOff val="25000"/>
                </a:schemeClr>
              </a:solidFill>
              <a:cs typeface="Special Elite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925226" y="2453111"/>
            <a:ext cx="7351058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Special Elite"/>
                <a:cs typeface="Special Elite"/>
              </a:rPr>
              <a:t>Our task is to flip a coin 100 times and observe the probability of heads. </a:t>
            </a:r>
          </a:p>
          <a:p>
            <a:endParaRPr lang="en-US" dirty="0" smtClean="0">
              <a:solidFill>
                <a:schemeClr val="tx1">
                  <a:lumMod val="75000"/>
                  <a:lumOff val="25000"/>
                </a:schemeClr>
              </a:solidFill>
              <a:latin typeface="Special Elite"/>
              <a:cs typeface="Special Elite"/>
            </a:endParaRPr>
          </a:p>
          <a:p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Special Elite"/>
                <a:cs typeface="Special Elite"/>
              </a:rPr>
              <a:t>Say we observe 65 successes (heads).</a:t>
            </a:r>
          </a:p>
          <a:p>
            <a:endParaRPr lang="en-US" dirty="0">
              <a:solidFill>
                <a:schemeClr val="tx1">
                  <a:lumMod val="75000"/>
                  <a:lumOff val="25000"/>
                </a:schemeClr>
              </a:solidFill>
              <a:latin typeface="Special Elite"/>
              <a:cs typeface="Special Elite"/>
            </a:endParaRPr>
          </a:p>
        </p:txBody>
      </p:sp>
      <p:pic>
        <p:nvPicPr>
          <p:cNvPr id="3" name="Picture 2" descr="Figure2_1.eps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3390" y="4318000"/>
            <a:ext cx="2878130" cy="2160000"/>
          </a:xfrm>
          <a:prstGeom prst="rect">
            <a:avLst/>
          </a:prstGeom>
        </p:spPr>
      </p:pic>
      <p:pic>
        <p:nvPicPr>
          <p:cNvPr id="4" name="Picture 3" descr="Figure2_2.eps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40947" y="4318000"/>
            <a:ext cx="2878130" cy="2160000"/>
          </a:xfrm>
          <a:prstGeom prst="rect">
            <a:avLst/>
          </a:prstGeom>
        </p:spPr>
      </p:pic>
      <p:pic>
        <p:nvPicPr>
          <p:cNvPr id="5" name="Picture 4" descr="Figure2_3.eps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62817" y="4318000"/>
            <a:ext cx="2878130" cy="21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174454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2"/>
          <p:cNvSpPr>
            <a:spLocks noGrp="1"/>
          </p:cNvSpPr>
          <p:nvPr>
            <p:ph idx="1"/>
          </p:nvPr>
        </p:nvSpPr>
        <p:spPr>
          <a:xfrm>
            <a:off x="342520" y="407615"/>
            <a:ext cx="8229600" cy="97392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4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Jayne Print YOFF"/>
                <a:cs typeface="Jayne Print YOFF"/>
              </a:rPr>
              <a:t>Step 4: </a:t>
            </a:r>
            <a:r>
              <a:rPr lang="en-US" sz="4000" dirty="0" smtClean="0">
                <a:solidFill>
                  <a:srgbClr val="FF6600"/>
                </a:solidFill>
                <a:latin typeface="Jayne Print YOFF"/>
                <a:cs typeface="Jayne Print YOFF"/>
              </a:rPr>
              <a:t>Model</a:t>
            </a:r>
            <a:endParaRPr lang="en-US" sz="2000" dirty="0">
              <a:solidFill>
                <a:srgbClr val="FF6600"/>
              </a:solidFill>
              <a:cs typeface="Special Elite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342520" y="1336722"/>
            <a:ext cx="7351058" cy="2862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Special Elite"/>
                <a:cs typeface="Special Elite"/>
              </a:rPr>
              <a:t>Beta-binomial model</a:t>
            </a:r>
          </a:p>
          <a:p>
            <a:endParaRPr lang="en-US" dirty="0" smtClean="0">
              <a:solidFill>
                <a:schemeClr val="tx1">
                  <a:lumMod val="75000"/>
                  <a:lumOff val="25000"/>
                </a:schemeClr>
              </a:solidFill>
              <a:latin typeface="Special Elite"/>
              <a:cs typeface="Special Elite"/>
            </a:endParaRPr>
          </a:p>
          <a:p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Special Elite"/>
                <a:cs typeface="Special Elite"/>
              </a:rPr>
              <a:t>Prior: Beta distribution</a:t>
            </a:r>
          </a:p>
          <a:p>
            <a:endParaRPr lang="en-US" dirty="0" smtClean="0">
              <a:solidFill>
                <a:schemeClr val="tx1">
                  <a:lumMod val="75000"/>
                  <a:lumOff val="25000"/>
                </a:schemeClr>
              </a:solidFill>
              <a:latin typeface="Special Elite"/>
              <a:cs typeface="Special Elite"/>
            </a:endParaRPr>
          </a:p>
          <a:p>
            <a:endParaRPr lang="en-US" dirty="0">
              <a:solidFill>
                <a:schemeClr val="tx1">
                  <a:lumMod val="75000"/>
                  <a:lumOff val="25000"/>
                </a:schemeClr>
              </a:solidFill>
              <a:latin typeface="Special Elite"/>
              <a:cs typeface="Special Elite"/>
            </a:endParaRPr>
          </a:p>
          <a:p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Special Elite"/>
                <a:cs typeface="Special Elite"/>
              </a:rPr>
              <a:t>Likelihood: Binomial distribution</a:t>
            </a:r>
          </a:p>
          <a:p>
            <a:endParaRPr lang="en-US" dirty="0">
              <a:solidFill>
                <a:schemeClr val="tx1">
                  <a:lumMod val="75000"/>
                  <a:lumOff val="25000"/>
                </a:schemeClr>
              </a:solidFill>
              <a:latin typeface="Special Elite"/>
              <a:cs typeface="Special Elite"/>
            </a:endParaRPr>
          </a:p>
          <a:p>
            <a:endParaRPr lang="en-US" dirty="0" smtClean="0">
              <a:solidFill>
                <a:schemeClr val="tx1">
                  <a:lumMod val="75000"/>
                  <a:lumOff val="25000"/>
                </a:schemeClr>
              </a:solidFill>
              <a:latin typeface="Special Elite"/>
              <a:cs typeface="Special Elite"/>
            </a:endParaRPr>
          </a:p>
          <a:p>
            <a:endParaRPr lang="en-US" dirty="0">
              <a:solidFill>
                <a:schemeClr val="tx1">
                  <a:lumMod val="75000"/>
                  <a:lumOff val="25000"/>
                </a:schemeClr>
              </a:solidFill>
              <a:latin typeface="Special Elite"/>
              <a:cs typeface="Special Elite"/>
            </a:endParaRPr>
          </a:p>
          <a:p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Special Elite"/>
                <a:cs typeface="Special Elite"/>
              </a:rPr>
              <a:t>For 65 successes, our likelihood looks as follows:</a:t>
            </a:r>
            <a:endParaRPr lang="en-US" dirty="0">
              <a:solidFill>
                <a:schemeClr val="tx1">
                  <a:lumMod val="75000"/>
                  <a:lumOff val="25000"/>
                </a:schemeClr>
              </a:solidFill>
              <a:latin typeface="Special Elite"/>
              <a:cs typeface="Special Elite"/>
            </a:endParaRPr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57860022"/>
              </p:ext>
            </p:extLst>
          </p:nvPr>
        </p:nvGraphicFramePr>
        <p:xfrm>
          <a:off x="2868706" y="2323827"/>
          <a:ext cx="8886851" cy="288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41" name="Document" r:id="rId3" imgW="5486400" imgH="177800" progId="Word.Document.12">
                  <p:embed/>
                </p:oleObj>
              </mc:Choice>
              <mc:Fallback>
                <p:oleObj name="Document" r:id="rId3" imgW="5486400" imgH="17780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868706" y="2323827"/>
                        <a:ext cx="8886851" cy="288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93420817"/>
              </p:ext>
            </p:extLst>
          </p:nvPr>
        </p:nvGraphicFramePr>
        <p:xfrm>
          <a:off x="2868706" y="3255864"/>
          <a:ext cx="8886857" cy="288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42" name="Document" r:id="rId5" imgW="5486400" imgH="177800" progId="Word.Document.12">
                  <p:embed/>
                </p:oleObj>
              </mc:Choice>
              <mc:Fallback>
                <p:oleObj name="Document" r:id="rId5" imgW="5486400" imgH="17780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2868706" y="3255864"/>
                        <a:ext cx="8886857" cy="288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9" name="Picture 8" descr="Figure2_1.eps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3390" y="4318000"/>
            <a:ext cx="2878130" cy="2160000"/>
          </a:xfrm>
          <a:prstGeom prst="rect">
            <a:avLst/>
          </a:prstGeom>
        </p:spPr>
      </p:pic>
      <p:pic>
        <p:nvPicPr>
          <p:cNvPr id="10" name="Picture 9" descr="Figure2_2.eps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40947" y="4318000"/>
            <a:ext cx="2878130" cy="2160000"/>
          </a:xfrm>
          <a:prstGeom prst="rect">
            <a:avLst/>
          </a:prstGeom>
        </p:spPr>
      </p:pic>
      <p:pic>
        <p:nvPicPr>
          <p:cNvPr id="12" name="Picture 11" descr="Figure2_3.eps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62817" y="4318000"/>
            <a:ext cx="2878130" cy="21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143388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4000" y="447676"/>
            <a:ext cx="8229600" cy="1143000"/>
          </a:xfrm>
        </p:spPr>
        <p:txBody>
          <a:bodyPr>
            <a:normAutofit/>
          </a:bodyPr>
          <a:lstStyle/>
          <a:p>
            <a:pPr algn="l"/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Jayne Print YOFF"/>
                <a:cs typeface="Jayne Print YOFF"/>
              </a:rPr>
              <a:t>Step </a:t>
            </a:r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Jayne Print YOFF"/>
                <a:cs typeface="Jayne Print YOFF"/>
              </a:rPr>
              <a:t>5: </a:t>
            </a:r>
            <a:r>
              <a:rPr lang="en-US" dirty="0" smtClean="0">
                <a:solidFill>
                  <a:srgbClr val="FF6600"/>
                </a:solidFill>
                <a:latin typeface="Jayne Print YOFF"/>
                <a:cs typeface="Jayne Print YOFF"/>
              </a:rPr>
              <a:t>Simulations</a:t>
            </a:r>
            <a:endParaRPr lang="en-US" sz="2200" dirty="0">
              <a:solidFill>
                <a:srgbClr val="FF6600"/>
              </a:solidFill>
            </a:endParaRPr>
          </a:p>
        </p:txBody>
      </p:sp>
      <p:grpSp>
        <p:nvGrpSpPr>
          <p:cNvPr id="8" name="Group 7"/>
          <p:cNvGrpSpPr/>
          <p:nvPr/>
        </p:nvGrpSpPr>
        <p:grpSpPr>
          <a:xfrm>
            <a:off x="2271060" y="1405994"/>
            <a:ext cx="6565117" cy="5400701"/>
            <a:chOff x="2300942" y="1331289"/>
            <a:chExt cx="6565117" cy="5400701"/>
          </a:xfrm>
        </p:grpSpPr>
        <p:pic>
          <p:nvPicPr>
            <p:cNvPr id="5" name="Picture 4" descr="Figure3_1.eps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300942" y="1331289"/>
              <a:ext cx="6565117" cy="1800000"/>
            </a:xfrm>
            <a:prstGeom prst="rect">
              <a:avLst/>
            </a:prstGeom>
          </p:spPr>
        </p:pic>
        <p:pic>
          <p:nvPicPr>
            <p:cNvPr id="6" name="Picture 5" descr="Figure3_2.eps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300943" y="4931990"/>
              <a:ext cx="6565116" cy="1800000"/>
            </a:xfrm>
            <a:prstGeom prst="rect">
              <a:avLst/>
            </a:prstGeom>
          </p:spPr>
        </p:pic>
        <p:pic>
          <p:nvPicPr>
            <p:cNvPr id="7" name="Picture 6" descr="Figure3_3.eps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300942" y="3131289"/>
              <a:ext cx="6565116" cy="1800000"/>
            </a:xfrm>
            <a:prstGeom prst="rect">
              <a:avLst/>
            </a:prstGeom>
          </p:spPr>
        </p:pic>
      </p:grpSp>
      <p:sp>
        <p:nvSpPr>
          <p:cNvPr id="9" name="TextBox 8"/>
          <p:cNvSpPr txBox="1"/>
          <p:nvPr/>
        </p:nvSpPr>
        <p:spPr>
          <a:xfrm>
            <a:off x="358587" y="1912469"/>
            <a:ext cx="2121647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Special Elite"/>
                <a:cs typeface="Special Elite"/>
              </a:rPr>
              <a:t>Simulations</a:t>
            </a:r>
          </a:p>
          <a:p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Special Elite"/>
                <a:cs typeface="Special Elite"/>
              </a:rPr>
              <a:t>Hypothesis 1:</a:t>
            </a:r>
          </a:p>
          <a:p>
            <a:endParaRPr lang="en-US" dirty="0">
              <a:solidFill>
                <a:schemeClr val="tx1">
                  <a:lumMod val="75000"/>
                  <a:lumOff val="25000"/>
                </a:schemeClr>
              </a:solidFill>
              <a:latin typeface="Special Elite"/>
              <a:cs typeface="Special Elite"/>
            </a:endParaRPr>
          </a:p>
          <a:p>
            <a:endParaRPr lang="en-US" dirty="0" smtClean="0">
              <a:solidFill>
                <a:schemeClr val="tx1">
                  <a:lumMod val="75000"/>
                  <a:lumOff val="25000"/>
                </a:schemeClr>
              </a:solidFill>
              <a:latin typeface="Special Elite"/>
              <a:cs typeface="Special Elite"/>
            </a:endParaRPr>
          </a:p>
          <a:p>
            <a:endParaRPr lang="en-US" dirty="0">
              <a:solidFill>
                <a:schemeClr val="tx1">
                  <a:lumMod val="75000"/>
                  <a:lumOff val="25000"/>
                </a:schemeClr>
              </a:solidFill>
              <a:latin typeface="Special Elite"/>
              <a:cs typeface="Special Elite"/>
            </a:endParaRPr>
          </a:p>
          <a:p>
            <a:endParaRPr lang="en-US" dirty="0" smtClean="0">
              <a:solidFill>
                <a:schemeClr val="tx1">
                  <a:lumMod val="75000"/>
                  <a:lumOff val="25000"/>
                </a:schemeClr>
              </a:solidFill>
              <a:latin typeface="Special Elite"/>
              <a:cs typeface="Special Elite"/>
            </a:endParaRPr>
          </a:p>
          <a:p>
            <a:endParaRPr lang="en-US" dirty="0">
              <a:solidFill>
                <a:schemeClr val="tx1">
                  <a:lumMod val="75000"/>
                  <a:lumOff val="25000"/>
                </a:schemeClr>
              </a:solidFill>
              <a:latin typeface="Special Elite"/>
              <a:cs typeface="Special Elite"/>
            </a:endParaRPr>
          </a:p>
          <a:p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Special Elite"/>
                <a:cs typeface="Special Elite"/>
              </a:rPr>
              <a:t>Simulations</a:t>
            </a:r>
          </a:p>
          <a:p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Special Elite"/>
                <a:cs typeface="Special Elite"/>
              </a:rPr>
              <a:t>Hypothesis 2:</a:t>
            </a:r>
          </a:p>
          <a:p>
            <a:endParaRPr lang="en-US" dirty="0">
              <a:solidFill>
                <a:schemeClr val="tx1">
                  <a:lumMod val="75000"/>
                  <a:lumOff val="25000"/>
                </a:schemeClr>
              </a:solidFill>
              <a:latin typeface="Special Elite"/>
              <a:cs typeface="Special Elite"/>
            </a:endParaRPr>
          </a:p>
          <a:p>
            <a:endParaRPr lang="en-US" dirty="0" smtClean="0">
              <a:solidFill>
                <a:schemeClr val="tx1">
                  <a:lumMod val="75000"/>
                  <a:lumOff val="25000"/>
                </a:schemeClr>
              </a:solidFill>
              <a:latin typeface="Special Elite"/>
              <a:cs typeface="Special Elite"/>
            </a:endParaRPr>
          </a:p>
          <a:p>
            <a:endParaRPr lang="en-US" dirty="0">
              <a:solidFill>
                <a:schemeClr val="tx1">
                  <a:lumMod val="75000"/>
                  <a:lumOff val="25000"/>
                </a:schemeClr>
              </a:solidFill>
              <a:latin typeface="Special Elite"/>
              <a:cs typeface="Special Elite"/>
            </a:endParaRPr>
          </a:p>
          <a:p>
            <a:endParaRPr lang="en-US" dirty="0" smtClean="0">
              <a:solidFill>
                <a:schemeClr val="tx1">
                  <a:lumMod val="75000"/>
                  <a:lumOff val="25000"/>
                </a:schemeClr>
              </a:solidFill>
              <a:latin typeface="Special Elite"/>
              <a:cs typeface="Special Elite"/>
            </a:endParaRPr>
          </a:p>
          <a:p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Special Elite"/>
                <a:cs typeface="Special Elite"/>
              </a:rPr>
              <a:t>Simulations</a:t>
            </a:r>
          </a:p>
          <a:p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Special Elite"/>
                <a:cs typeface="Special Elite"/>
              </a:rPr>
              <a:t>Hypothesis 3:</a:t>
            </a:r>
            <a:endParaRPr lang="en-US" dirty="0">
              <a:solidFill>
                <a:schemeClr val="tx1">
                  <a:lumMod val="75000"/>
                  <a:lumOff val="25000"/>
                </a:schemeClr>
              </a:solidFill>
              <a:latin typeface="Special Elite"/>
              <a:cs typeface="Special Elite"/>
            </a:endParaRPr>
          </a:p>
        </p:txBody>
      </p:sp>
    </p:spTree>
    <p:extLst>
      <p:ext uri="{BB962C8B-B14F-4D97-AF65-F5344CB8AC3E}">
        <p14:creationId xmlns:p14="http://schemas.microsoft.com/office/powerpoint/2010/main" val="111597458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4000" y="477838"/>
            <a:ext cx="8229600" cy="1143000"/>
          </a:xfrm>
        </p:spPr>
        <p:txBody>
          <a:bodyPr>
            <a:normAutofit/>
          </a:bodyPr>
          <a:lstStyle/>
          <a:p>
            <a:pPr algn="l"/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Jayne Print YOFF"/>
                <a:cs typeface="Jayne Print YOFF"/>
              </a:rPr>
              <a:t>Step 6: </a:t>
            </a:r>
            <a:r>
              <a:rPr lang="en-US" dirty="0" smtClean="0">
                <a:solidFill>
                  <a:srgbClr val="FF6600"/>
                </a:solidFill>
                <a:latin typeface="Jayne Print YOFF"/>
                <a:cs typeface="Jayne Print YOFF"/>
              </a:rPr>
              <a:t>Model Inversion</a:t>
            </a:r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Jayne Print YOFF"/>
                <a:cs typeface="Jayne Print YOFF"/>
              </a:rPr>
              <a:t/>
            </a:r>
            <a:b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Jayne Print YOFF"/>
                <a:cs typeface="Jayne Print YOFF"/>
              </a:rPr>
            </a:br>
            <a:endParaRPr lang="en-US" sz="2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 flipH="1">
            <a:off x="254000" y="1466905"/>
            <a:ext cx="8399907" cy="45550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Special Elite"/>
                <a:cs typeface="Special Elite"/>
              </a:rPr>
              <a:t>Different types of model inversion: </a:t>
            </a:r>
            <a:endParaRPr lang="en-US" dirty="0" smtClean="0">
              <a:solidFill>
                <a:schemeClr val="tx1">
                  <a:lumMod val="75000"/>
                  <a:lumOff val="25000"/>
                </a:schemeClr>
              </a:solidFill>
              <a:latin typeface="Special Elite"/>
              <a:cs typeface="Special Elite"/>
            </a:endParaRPr>
          </a:p>
          <a:p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Special Elite"/>
                <a:cs typeface="Special Elite"/>
              </a:rPr>
              <a:t>s</a:t>
            </a:r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Special Elite"/>
                <a:cs typeface="Special Elite"/>
              </a:rPr>
              <a:t>ampling methods (Markov-chain Monte Carlo) </a:t>
            </a:r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Special Elite"/>
                <a:cs typeface="Special Elite"/>
              </a:rPr>
              <a:t>versus </a:t>
            </a:r>
            <a:r>
              <a:rPr lang="en-US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Special Elite"/>
                <a:cs typeface="Special Elite"/>
              </a:rPr>
              <a:t>Variational</a:t>
            </a:r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Special Elite"/>
                <a:cs typeface="Special Elite"/>
              </a:rPr>
              <a:t> methods (</a:t>
            </a:r>
            <a:r>
              <a:rPr lang="en-US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Special Elite"/>
                <a:cs typeface="Special Elite"/>
              </a:rPr>
              <a:t>Variational</a:t>
            </a:r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Special Elite"/>
                <a:cs typeface="Special Elite"/>
              </a:rPr>
              <a:t> Bayes)</a:t>
            </a:r>
            <a:endParaRPr lang="en-US" dirty="0" smtClean="0">
              <a:solidFill>
                <a:schemeClr val="tx1">
                  <a:lumMod val="75000"/>
                  <a:lumOff val="25000"/>
                </a:schemeClr>
              </a:solidFill>
              <a:latin typeface="Special Elite"/>
              <a:cs typeface="Special Elite"/>
            </a:endParaRPr>
          </a:p>
          <a:p>
            <a:endParaRPr lang="en-US" dirty="0">
              <a:solidFill>
                <a:schemeClr val="tx1">
                  <a:lumMod val="75000"/>
                  <a:lumOff val="25000"/>
                </a:schemeClr>
              </a:solidFill>
              <a:latin typeface="Special Elite"/>
              <a:cs typeface="Special Elite"/>
            </a:endParaRPr>
          </a:p>
          <a:p>
            <a:r>
              <a:rPr lang="en-US" sz="28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Special Elite"/>
                <a:cs typeface="Special Elite"/>
              </a:rPr>
              <a:t>MCMC: </a:t>
            </a:r>
          </a:p>
          <a:p>
            <a:r>
              <a:rPr lang="en-US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Special Elite"/>
                <a:cs typeface="Special Elite"/>
              </a:rPr>
              <a:t>Mechanism: </a:t>
            </a:r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Special Elite"/>
                <a:cs typeface="Special Elite"/>
              </a:rPr>
              <a:t>sample from a proposal distribution and generate a set of plausible samples from the posterior</a:t>
            </a:r>
          </a:p>
          <a:p>
            <a:r>
              <a:rPr lang="en-US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Special Elite"/>
                <a:cs typeface="Special Elite"/>
              </a:rPr>
              <a:t>Advantages: </a:t>
            </a:r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Special Elite"/>
                <a:cs typeface="Special Elite"/>
              </a:rPr>
              <a:t>more precise</a:t>
            </a:r>
          </a:p>
          <a:p>
            <a:r>
              <a:rPr lang="en-US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Special Elite"/>
                <a:cs typeface="Special Elite"/>
              </a:rPr>
              <a:t>Drawbacks: </a:t>
            </a:r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Special Elite"/>
                <a:cs typeface="Special Elite"/>
              </a:rPr>
              <a:t>computationally intensive (often takes a long time)</a:t>
            </a:r>
            <a:endParaRPr lang="en-US" b="1" dirty="0" smtClean="0">
              <a:solidFill>
                <a:schemeClr val="tx1">
                  <a:lumMod val="75000"/>
                  <a:lumOff val="25000"/>
                </a:schemeClr>
              </a:solidFill>
              <a:latin typeface="Special Elite"/>
              <a:cs typeface="Special Elite"/>
            </a:endParaRPr>
          </a:p>
          <a:p>
            <a:endParaRPr lang="en-US" dirty="0">
              <a:solidFill>
                <a:schemeClr val="tx1">
                  <a:lumMod val="75000"/>
                  <a:lumOff val="25000"/>
                </a:schemeClr>
              </a:solidFill>
              <a:latin typeface="Special Elite"/>
              <a:cs typeface="Special Elite"/>
            </a:endParaRPr>
          </a:p>
          <a:p>
            <a:r>
              <a:rPr lang="en-US" sz="2800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Special Elite"/>
                <a:cs typeface="Special Elite"/>
              </a:rPr>
              <a:t>Variational</a:t>
            </a:r>
            <a:r>
              <a:rPr lang="en-US" sz="28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Special Elite"/>
                <a:cs typeface="Special Elite"/>
              </a:rPr>
              <a:t> </a:t>
            </a:r>
            <a:r>
              <a:rPr lang="en-US" sz="28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Special Elite"/>
                <a:cs typeface="Special Elite"/>
              </a:rPr>
              <a:t>Bayes</a:t>
            </a:r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Special Elite"/>
                <a:cs typeface="Special Elite"/>
              </a:rPr>
              <a:t>: </a:t>
            </a:r>
          </a:p>
          <a:p>
            <a:r>
              <a:rPr lang="en-US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Special Elite"/>
                <a:cs typeface="Special Elite"/>
              </a:rPr>
              <a:t>Mechanism</a:t>
            </a:r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Special Elite"/>
                <a:cs typeface="Special Elite"/>
              </a:rPr>
              <a:t>: Analytic inversion of a model under the mean field approximation</a:t>
            </a:r>
            <a:endParaRPr lang="en-US" dirty="0">
              <a:solidFill>
                <a:schemeClr val="tx1">
                  <a:lumMod val="75000"/>
                  <a:lumOff val="25000"/>
                </a:schemeClr>
              </a:solidFill>
              <a:latin typeface="Special Elite"/>
              <a:cs typeface="Special Elite"/>
            </a:endParaRPr>
          </a:p>
          <a:p>
            <a:r>
              <a:rPr lang="en-US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Special Elite"/>
                <a:cs typeface="Special Elite"/>
              </a:rPr>
              <a:t>Advantages</a:t>
            </a:r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Special Elite"/>
                <a:cs typeface="Special Elite"/>
              </a:rPr>
              <a:t>: 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Special Elite"/>
                <a:cs typeface="Special Elite"/>
              </a:rPr>
              <a:t>e</a:t>
            </a:r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Special Elite"/>
                <a:cs typeface="Special Elite"/>
              </a:rPr>
              <a:t>xtremely fast</a:t>
            </a:r>
          </a:p>
          <a:p>
            <a:r>
              <a:rPr lang="en-US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Special Elite"/>
                <a:cs typeface="Special Elite"/>
              </a:rPr>
              <a:t>Drawbacks</a:t>
            </a:r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Special Elite"/>
                <a:cs typeface="Special Elite"/>
              </a:rPr>
              <a:t>: often inexact</a:t>
            </a:r>
          </a:p>
        </p:txBody>
      </p:sp>
    </p:spTree>
    <p:extLst>
      <p:ext uri="{BB962C8B-B14F-4D97-AF65-F5344CB8AC3E}">
        <p14:creationId xmlns:p14="http://schemas.microsoft.com/office/powerpoint/2010/main" val="199050248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4000" y="970891"/>
            <a:ext cx="8229600" cy="1143000"/>
          </a:xfrm>
        </p:spPr>
        <p:txBody>
          <a:bodyPr>
            <a:normAutofit/>
          </a:bodyPr>
          <a:lstStyle/>
          <a:p>
            <a:pPr algn="l"/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Jayne Print YOFF"/>
                <a:cs typeface="Jayne Print YOFF"/>
              </a:rPr>
              <a:t>Step 7: </a:t>
            </a:r>
            <a:r>
              <a:rPr lang="en-US" dirty="0" smtClean="0">
                <a:solidFill>
                  <a:srgbClr val="FF6600"/>
                </a:solidFill>
                <a:latin typeface="Jayne Print YOFF"/>
                <a:cs typeface="Jayne Print YOFF"/>
              </a:rPr>
              <a:t>Data</a:t>
            </a:r>
            <a:endParaRPr lang="en-US" sz="2200" dirty="0">
              <a:solidFill>
                <a:srgbClr val="FF6600"/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 flipH="1">
            <a:off x="254000" y="1959958"/>
            <a:ext cx="8399907" cy="17543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Special Elite"/>
                <a:cs typeface="Special Elite"/>
              </a:rPr>
              <a:t>Say we now play the task. </a:t>
            </a:r>
            <a:r>
              <a:rPr lang="en-US" dirty="0" smtClean="0">
                <a:latin typeface="Special Elite"/>
                <a:cs typeface="Special Elite"/>
              </a:rPr>
              <a:t>We observe a set number of heads, say 32 heads out of 100 tosses. We now want to asses which of our </a:t>
            </a:r>
            <a:r>
              <a:rPr lang="en-US" dirty="0" err="1" smtClean="0">
                <a:latin typeface="Special Elite"/>
                <a:cs typeface="Special Elite"/>
              </a:rPr>
              <a:t>compoeting</a:t>
            </a:r>
            <a:r>
              <a:rPr lang="en-US" dirty="0" smtClean="0">
                <a:latin typeface="Special Elite"/>
                <a:cs typeface="Special Elite"/>
              </a:rPr>
              <a:t> hypotheses (i.e. our 3 priors) is most plausible. In order to do so, we invert our Beta-Binomial model on the observed data:</a:t>
            </a:r>
          </a:p>
          <a:p>
            <a:endParaRPr lang="en-US" dirty="0">
              <a:latin typeface="Special Elite"/>
              <a:cs typeface="Special Elite"/>
            </a:endParaRPr>
          </a:p>
          <a:p>
            <a:r>
              <a:rPr lang="en-US" dirty="0" smtClean="0">
                <a:latin typeface="Special Elite"/>
                <a:cs typeface="Special Elite"/>
              </a:rPr>
              <a:t>Inversion results:</a:t>
            </a:r>
          </a:p>
        </p:txBody>
      </p:sp>
    </p:spTree>
    <p:extLst>
      <p:ext uri="{BB962C8B-B14F-4D97-AF65-F5344CB8AC3E}">
        <p14:creationId xmlns:p14="http://schemas.microsoft.com/office/powerpoint/2010/main" val="423278135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4000" y="477838"/>
            <a:ext cx="8229600" cy="1143000"/>
          </a:xfrm>
        </p:spPr>
        <p:txBody>
          <a:bodyPr>
            <a:normAutofit/>
          </a:bodyPr>
          <a:lstStyle/>
          <a:p>
            <a:pPr algn="l"/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Jayne Print YOFF"/>
                <a:cs typeface="Jayne Print YOFF"/>
              </a:rPr>
              <a:t>Step </a:t>
            </a:r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Jayne Print YOFF"/>
                <a:cs typeface="Jayne Print YOFF"/>
              </a:rPr>
              <a:t>7: </a:t>
            </a:r>
            <a:r>
              <a:rPr lang="en-US" dirty="0" smtClean="0">
                <a:solidFill>
                  <a:srgbClr val="FF6600"/>
                </a:solidFill>
                <a:latin typeface="Jayne Print YOFF"/>
                <a:cs typeface="Jayne Print YOFF"/>
              </a:rPr>
              <a:t>Model selection</a:t>
            </a:r>
            <a:endParaRPr lang="en-US" sz="2200" dirty="0">
              <a:solidFill>
                <a:srgbClr val="FF6600"/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 flipH="1">
            <a:off x="254000" y="1556551"/>
            <a:ext cx="8399907" cy="17543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Special Elite"/>
                <a:cs typeface="Special Elite"/>
              </a:rPr>
              <a:t>How do we know which model is ideal?</a:t>
            </a:r>
          </a:p>
          <a:p>
            <a:endParaRPr lang="en-US" dirty="0">
              <a:solidFill>
                <a:schemeClr val="tx1">
                  <a:lumMod val="75000"/>
                  <a:lumOff val="25000"/>
                </a:schemeClr>
              </a:solidFill>
              <a:latin typeface="Special Elite"/>
              <a:cs typeface="Special Elite"/>
            </a:endParaRPr>
          </a:p>
          <a:p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Special Elite"/>
                <a:cs typeface="Special Elite"/>
              </a:rPr>
              <a:t>Objective function: Free energy</a:t>
            </a:r>
          </a:p>
          <a:p>
            <a:endParaRPr lang="en-US" dirty="0" smtClean="0">
              <a:solidFill>
                <a:schemeClr val="tx1">
                  <a:lumMod val="75000"/>
                  <a:lumOff val="25000"/>
                </a:schemeClr>
              </a:solidFill>
              <a:latin typeface="Special Elite"/>
              <a:cs typeface="Special Elite"/>
            </a:endParaRPr>
          </a:p>
          <a:p>
            <a:endParaRPr lang="en-US" dirty="0" smtClean="0">
              <a:solidFill>
                <a:schemeClr val="tx1">
                  <a:lumMod val="75000"/>
                  <a:lumOff val="25000"/>
                </a:schemeClr>
              </a:solidFill>
              <a:latin typeface="Special Elite"/>
              <a:cs typeface="Special Elite"/>
            </a:endParaRPr>
          </a:p>
          <a:p>
            <a:endParaRPr lang="en-US" dirty="0">
              <a:solidFill>
                <a:schemeClr val="tx1">
                  <a:lumMod val="75000"/>
                  <a:lumOff val="25000"/>
                </a:schemeClr>
              </a:solidFill>
              <a:latin typeface="Special Elite"/>
              <a:cs typeface="Special Elite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68076" y="2503393"/>
            <a:ext cx="6413500" cy="271780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2853765" y="4377766"/>
            <a:ext cx="1538942" cy="1015663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400" dirty="0" smtClean="0">
                <a:solidFill>
                  <a:schemeClr val="accent6">
                    <a:lumMod val="75000"/>
                  </a:schemeClr>
                </a:solidFill>
                <a:latin typeface="Special Elite"/>
                <a:cs typeface="Special Elite"/>
              </a:rPr>
              <a:t>Expected </a:t>
            </a:r>
          </a:p>
          <a:p>
            <a:pPr algn="ctr"/>
            <a:r>
              <a:rPr lang="en-US" sz="1400" dirty="0" smtClean="0">
                <a:solidFill>
                  <a:schemeClr val="accent6">
                    <a:lumMod val="75000"/>
                  </a:schemeClr>
                </a:solidFill>
                <a:latin typeface="Special Elite"/>
                <a:cs typeface="Special Elite"/>
              </a:rPr>
              <a:t>Log-joint</a:t>
            </a:r>
          </a:p>
          <a:p>
            <a:pPr algn="ctr"/>
            <a:r>
              <a:rPr lang="en-US" sz="1400" dirty="0">
                <a:solidFill>
                  <a:schemeClr val="accent6">
                    <a:lumMod val="75000"/>
                  </a:schemeClr>
                </a:solidFill>
                <a:latin typeface="Special Elite"/>
                <a:cs typeface="Special Elite"/>
              </a:rPr>
              <a:t>(</a:t>
            </a:r>
            <a:r>
              <a:rPr lang="en-US" sz="1400" dirty="0" smtClean="0">
                <a:solidFill>
                  <a:schemeClr val="accent6">
                    <a:lumMod val="75000"/>
                  </a:schemeClr>
                </a:solidFill>
                <a:latin typeface="Special Elite"/>
                <a:cs typeface="Special Elite"/>
              </a:rPr>
              <a:t>Accuracy)</a:t>
            </a:r>
          </a:p>
          <a:p>
            <a:endParaRPr lang="en-US" dirty="0">
              <a:solidFill>
                <a:schemeClr val="accent6">
                  <a:lumMod val="75000"/>
                </a:schemeClr>
              </a:solidFill>
              <a:latin typeface="Special Elite"/>
              <a:cs typeface="Special Elite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4572002" y="4377766"/>
            <a:ext cx="1538942" cy="80021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400" dirty="0" smtClean="0">
                <a:solidFill>
                  <a:schemeClr val="accent4">
                    <a:lumMod val="75000"/>
                  </a:schemeClr>
                </a:solidFill>
                <a:latin typeface="Special Elite"/>
                <a:cs typeface="Special Elite"/>
              </a:rPr>
              <a:t>Entropy</a:t>
            </a:r>
          </a:p>
          <a:p>
            <a:pPr algn="ctr"/>
            <a:r>
              <a:rPr lang="en-US" sz="1400" dirty="0" smtClean="0">
                <a:solidFill>
                  <a:schemeClr val="accent4">
                    <a:lumMod val="75000"/>
                  </a:schemeClr>
                </a:solidFill>
                <a:latin typeface="Special Elite"/>
                <a:cs typeface="Special Elite"/>
              </a:rPr>
              <a:t>(Complexity)</a:t>
            </a:r>
          </a:p>
          <a:p>
            <a:endParaRPr lang="en-US" dirty="0">
              <a:solidFill>
                <a:schemeClr val="accent6">
                  <a:lumMod val="75000"/>
                </a:schemeClr>
              </a:solidFill>
              <a:latin typeface="Special Elite"/>
              <a:cs typeface="Special Elite"/>
            </a:endParaRPr>
          </a:p>
        </p:txBody>
      </p:sp>
    </p:spTree>
    <p:extLst>
      <p:ext uri="{BB962C8B-B14F-4D97-AF65-F5344CB8AC3E}">
        <p14:creationId xmlns:p14="http://schemas.microsoft.com/office/powerpoint/2010/main" val="135313904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4000" y="477838"/>
            <a:ext cx="8229600" cy="1143000"/>
          </a:xfrm>
        </p:spPr>
        <p:txBody>
          <a:bodyPr>
            <a:normAutofit/>
          </a:bodyPr>
          <a:lstStyle/>
          <a:p>
            <a:pPr algn="l"/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Jayne Print YOFF"/>
                <a:cs typeface="Jayne Print YOFF"/>
              </a:rPr>
              <a:t>Step 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Jayne Print YOFF"/>
                <a:cs typeface="Jayne Print YOFF"/>
              </a:rPr>
              <a:t>8</a:t>
            </a:r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Jayne Print YOFF"/>
                <a:cs typeface="Jayne Print YOFF"/>
              </a:rPr>
              <a:t>: </a:t>
            </a:r>
            <a:r>
              <a:rPr lang="en-US" dirty="0" smtClean="0">
                <a:solidFill>
                  <a:srgbClr val="FF6600"/>
                </a:solidFill>
                <a:latin typeface="Jayne Print YOFF"/>
                <a:cs typeface="Jayne Print YOFF"/>
              </a:rPr>
              <a:t>Model selection</a:t>
            </a:r>
            <a:endParaRPr lang="en-US" sz="2200" dirty="0">
              <a:solidFill>
                <a:srgbClr val="FF6600"/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 flipH="1">
            <a:off x="254000" y="1556551"/>
            <a:ext cx="8399907" cy="17543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Special Elite"/>
                <a:cs typeface="Special Elite"/>
              </a:rPr>
              <a:t>How do we know which model is ideal?</a:t>
            </a:r>
          </a:p>
          <a:p>
            <a:endParaRPr lang="en-US" dirty="0">
              <a:solidFill>
                <a:schemeClr val="tx1">
                  <a:lumMod val="75000"/>
                  <a:lumOff val="25000"/>
                </a:schemeClr>
              </a:solidFill>
              <a:latin typeface="Special Elite"/>
              <a:cs typeface="Special Elite"/>
            </a:endParaRPr>
          </a:p>
          <a:p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Special Elite"/>
                <a:cs typeface="Special Elite"/>
              </a:rPr>
              <a:t>Objective function: Free energy</a:t>
            </a:r>
          </a:p>
          <a:p>
            <a:endParaRPr lang="en-US" dirty="0" smtClean="0">
              <a:solidFill>
                <a:schemeClr val="tx1">
                  <a:lumMod val="75000"/>
                  <a:lumOff val="25000"/>
                </a:schemeClr>
              </a:solidFill>
              <a:latin typeface="Special Elite"/>
              <a:cs typeface="Special Elite"/>
            </a:endParaRPr>
          </a:p>
          <a:p>
            <a:endParaRPr lang="en-US" dirty="0" smtClean="0">
              <a:solidFill>
                <a:schemeClr val="tx1">
                  <a:lumMod val="75000"/>
                  <a:lumOff val="25000"/>
                </a:schemeClr>
              </a:solidFill>
              <a:latin typeface="Special Elite"/>
              <a:cs typeface="Special Elite"/>
            </a:endParaRPr>
          </a:p>
          <a:p>
            <a:endParaRPr lang="en-US" dirty="0">
              <a:solidFill>
                <a:schemeClr val="tx1">
                  <a:lumMod val="75000"/>
                  <a:lumOff val="25000"/>
                </a:schemeClr>
              </a:solidFill>
              <a:latin typeface="Special Elite"/>
              <a:cs typeface="Special Elite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68076" y="2503393"/>
            <a:ext cx="6413500" cy="271780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2853765" y="4377766"/>
            <a:ext cx="1538942" cy="1015663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400" dirty="0" smtClean="0">
                <a:solidFill>
                  <a:schemeClr val="accent6">
                    <a:lumMod val="75000"/>
                  </a:schemeClr>
                </a:solidFill>
                <a:latin typeface="Special Elite"/>
                <a:cs typeface="Special Elite"/>
              </a:rPr>
              <a:t>Expected </a:t>
            </a:r>
          </a:p>
          <a:p>
            <a:pPr algn="ctr"/>
            <a:r>
              <a:rPr lang="en-US" sz="1400" dirty="0" smtClean="0">
                <a:solidFill>
                  <a:schemeClr val="accent6">
                    <a:lumMod val="75000"/>
                  </a:schemeClr>
                </a:solidFill>
                <a:latin typeface="Special Elite"/>
                <a:cs typeface="Special Elite"/>
              </a:rPr>
              <a:t>Log-joint</a:t>
            </a:r>
          </a:p>
          <a:p>
            <a:pPr algn="ctr"/>
            <a:r>
              <a:rPr lang="en-US" sz="1400" dirty="0">
                <a:solidFill>
                  <a:schemeClr val="accent6">
                    <a:lumMod val="75000"/>
                  </a:schemeClr>
                </a:solidFill>
                <a:latin typeface="Special Elite"/>
                <a:cs typeface="Special Elite"/>
              </a:rPr>
              <a:t>(</a:t>
            </a:r>
            <a:r>
              <a:rPr lang="en-US" sz="1400" dirty="0" smtClean="0">
                <a:solidFill>
                  <a:schemeClr val="accent6">
                    <a:lumMod val="75000"/>
                  </a:schemeClr>
                </a:solidFill>
                <a:latin typeface="Special Elite"/>
                <a:cs typeface="Special Elite"/>
              </a:rPr>
              <a:t>Accuracy)</a:t>
            </a:r>
          </a:p>
          <a:p>
            <a:endParaRPr lang="en-US" dirty="0">
              <a:solidFill>
                <a:schemeClr val="accent6">
                  <a:lumMod val="75000"/>
                </a:schemeClr>
              </a:solidFill>
              <a:latin typeface="Special Elite"/>
              <a:cs typeface="Special Elite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4572002" y="4377766"/>
            <a:ext cx="1538942" cy="80021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400" dirty="0" smtClean="0">
                <a:solidFill>
                  <a:schemeClr val="accent4">
                    <a:lumMod val="75000"/>
                  </a:schemeClr>
                </a:solidFill>
                <a:latin typeface="Special Elite"/>
                <a:cs typeface="Special Elite"/>
              </a:rPr>
              <a:t>Entropy</a:t>
            </a:r>
          </a:p>
          <a:p>
            <a:pPr algn="ctr"/>
            <a:r>
              <a:rPr lang="en-US" sz="1400" dirty="0" smtClean="0">
                <a:solidFill>
                  <a:schemeClr val="accent4">
                    <a:lumMod val="75000"/>
                  </a:schemeClr>
                </a:solidFill>
                <a:latin typeface="Special Elite"/>
                <a:cs typeface="Special Elite"/>
              </a:rPr>
              <a:t>(Complexity)</a:t>
            </a:r>
          </a:p>
          <a:p>
            <a:endParaRPr lang="en-US" dirty="0">
              <a:solidFill>
                <a:schemeClr val="accent6">
                  <a:lumMod val="75000"/>
                </a:schemeClr>
              </a:solidFill>
              <a:latin typeface="Special Elite"/>
              <a:cs typeface="Special Elite"/>
            </a:endParaRPr>
          </a:p>
        </p:txBody>
      </p:sp>
    </p:spTree>
    <p:extLst>
      <p:ext uri="{BB962C8B-B14F-4D97-AF65-F5344CB8AC3E}">
        <p14:creationId xmlns:p14="http://schemas.microsoft.com/office/powerpoint/2010/main" val="192724431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spice.jp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955" t="1948" r="22313"/>
          <a:stretch/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4000" y="2882243"/>
            <a:ext cx="8229600" cy="1143000"/>
          </a:xfrm>
        </p:spPr>
        <p:txBody>
          <a:bodyPr>
            <a:normAutofit/>
          </a:bodyPr>
          <a:lstStyle/>
          <a:p>
            <a:pPr algn="l"/>
            <a:r>
              <a:rPr lang="en-US" dirty="0" smtClean="0">
                <a:latin typeface="Jayne Print YOFF"/>
                <a:cs typeface="Jayne Print YOFF"/>
              </a:rPr>
              <a:t>Thank you!</a:t>
            </a:r>
            <a:endParaRPr lang="en-US" sz="2200" dirty="0"/>
          </a:p>
        </p:txBody>
      </p:sp>
    </p:spTree>
    <p:extLst>
      <p:ext uri="{BB962C8B-B14F-4D97-AF65-F5344CB8AC3E}">
        <p14:creationId xmlns:p14="http://schemas.microsoft.com/office/powerpoint/2010/main" val="298471779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2"/>
          <p:cNvSpPr>
            <a:spLocks noGrp="1"/>
          </p:cNvSpPr>
          <p:nvPr>
            <p:ph idx="1"/>
          </p:nvPr>
        </p:nvSpPr>
        <p:spPr>
          <a:xfrm>
            <a:off x="0" y="388455"/>
            <a:ext cx="9144000" cy="779690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4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Jayne Print YOFF"/>
                <a:cs typeface="Jayne Print YOFF"/>
              </a:rPr>
              <a:t>The </a:t>
            </a:r>
            <a:r>
              <a:rPr lang="en-US" sz="4000" dirty="0" smtClean="0">
                <a:solidFill>
                  <a:schemeClr val="accent6">
                    <a:lumMod val="75000"/>
                  </a:schemeClr>
                </a:solidFill>
                <a:latin typeface="Jayne Print YOFF"/>
                <a:cs typeface="Jayne Print YOFF"/>
              </a:rPr>
              <a:t>Basics</a:t>
            </a:r>
            <a:endParaRPr lang="en-US" sz="4000" dirty="0" smtClean="0">
              <a:solidFill>
                <a:schemeClr val="accent6">
                  <a:lumMod val="75000"/>
                </a:schemeClr>
              </a:solidFill>
              <a:latin typeface="Jayne Print YOFF"/>
              <a:cs typeface="Jayne Print YOFF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201708" y="1229638"/>
            <a:ext cx="1852706" cy="18774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chemeClr val="tx1">
                    <a:lumMod val="75000"/>
                    <a:lumOff val="25000"/>
                  </a:schemeClr>
                </a:solidFill>
                <a:latin typeface="Special Elite"/>
                <a:cs typeface="Special Elite"/>
              </a:rPr>
              <a:t>w</a:t>
            </a:r>
            <a:r>
              <a:rPr lang="en-US" sz="3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Special Elite"/>
                <a:cs typeface="Special Elite"/>
              </a:rPr>
              <a:t>ho</a:t>
            </a:r>
            <a:endParaRPr lang="en-US" sz="3600" dirty="0">
              <a:solidFill>
                <a:schemeClr val="tx1">
                  <a:lumMod val="75000"/>
                  <a:lumOff val="25000"/>
                </a:schemeClr>
              </a:solidFill>
              <a:latin typeface="Special Elite"/>
              <a:cs typeface="Special Elite"/>
            </a:endParaRPr>
          </a:p>
          <a:p>
            <a:r>
              <a:rPr lang="en-US" sz="1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Special Elite"/>
                <a:cs typeface="Special Elite"/>
              </a:rPr>
              <a:t>All cognitive agents model (insects, animals, humans)</a:t>
            </a:r>
            <a:endParaRPr lang="en-US" sz="1600" dirty="0">
              <a:solidFill>
                <a:schemeClr val="tx1">
                  <a:lumMod val="75000"/>
                  <a:lumOff val="25000"/>
                </a:schemeClr>
              </a:solidFill>
              <a:latin typeface="Special Elite"/>
              <a:cs typeface="Special Elite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949827" y="1229638"/>
            <a:ext cx="2031998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chemeClr val="tx1">
                    <a:lumMod val="75000"/>
                    <a:lumOff val="25000"/>
                  </a:schemeClr>
                </a:solidFill>
                <a:latin typeface="Special Elite"/>
                <a:cs typeface="Special Elite"/>
              </a:rPr>
              <a:t>w</a:t>
            </a:r>
            <a:r>
              <a:rPr lang="en-US" sz="3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Special Elite"/>
                <a:cs typeface="Special Elite"/>
              </a:rPr>
              <a:t>hat</a:t>
            </a:r>
            <a:endParaRPr lang="en-US" sz="3600" dirty="0">
              <a:solidFill>
                <a:schemeClr val="tx1">
                  <a:lumMod val="75000"/>
                  <a:lumOff val="25000"/>
                </a:schemeClr>
              </a:solidFill>
              <a:latin typeface="Special Elite"/>
              <a:cs typeface="Special Elite"/>
            </a:endParaRPr>
          </a:p>
          <a:p>
            <a:r>
              <a:rPr lang="en-US" sz="1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Special Elite"/>
                <a:cs typeface="Special Elite"/>
              </a:rPr>
              <a:t>Learning from data to understand and make predictions about one’s surroundings.</a:t>
            </a:r>
            <a:endParaRPr lang="en-US" sz="1600" dirty="0">
              <a:solidFill>
                <a:schemeClr val="tx1">
                  <a:lumMod val="75000"/>
                  <a:lumOff val="25000"/>
                </a:schemeClr>
              </a:solidFill>
              <a:latin typeface="Special Elite"/>
              <a:cs typeface="Special Elite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3937002" y="1229638"/>
            <a:ext cx="1740644" cy="24006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chemeClr val="tx1">
                    <a:lumMod val="75000"/>
                    <a:lumOff val="25000"/>
                  </a:schemeClr>
                </a:solidFill>
                <a:latin typeface="Special Elite"/>
                <a:cs typeface="Special Elite"/>
              </a:rPr>
              <a:t>w</a:t>
            </a:r>
            <a:r>
              <a:rPr lang="en-US" sz="3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Special Elite"/>
                <a:cs typeface="Special Elite"/>
              </a:rPr>
              <a:t>here</a:t>
            </a:r>
          </a:p>
          <a:p>
            <a:r>
              <a:rPr lang="en-US" sz="1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Special Elite"/>
                <a:cs typeface="Special Elite"/>
              </a:rPr>
              <a:t>Everywhere, even where there’s no data (i.e. sensory deprivation chambers)!</a:t>
            </a:r>
            <a:endParaRPr lang="en-US" sz="1600" dirty="0">
              <a:solidFill>
                <a:schemeClr val="tx1">
                  <a:lumMod val="75000"/>
                  <a:lumOff val="25000"/>
                </a:schemeClr>
              </a:solidFill>
              <a:latin typeface="Special Elite"/>
              <a:cs typeface="Special Elite"/>
            </a:endParaRPr>
          </a:p>
          <a:p>
            <a:endParaRPr 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5767297" y="1229638"/>
            <a:ext cx="1389527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Special Elite"/>
                <a:cs typeface="Special Elite"/>
              </a:rPr>
              <a:t>when</a:t>
            </a:r>
            <a:endParaRPr lang="en-US" sz="3600" dirty="0">
              <a:solidFill>
                <a:schemeClr val="tx1">
                  <a:lumMod val="75000"/>
                  <a:lumOff val="25000"/>
                </a:schemeClr>
              </a:solidFill>
              <a:latin typeface="Special Elite"/>
              <a:cs typeface="Special Elite"/>
            </a:endParaRPr>
          </a:p>
          <a:p>
            <a:r>
              <a:rPr lang="en-US" sz="1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Special Elite"/>
                <a:cs typeface="Special Elite"/>
              </a:rPr>
              <a:t>All day, every day</a:t>
            </a:r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Special Elite"/>
                <a:cs typeface="Special Elite"/>
              </a:rPr>
              <a:t>.</a:t>
            </a:r>
            <a:endParaRPr lang="en-US" dirty="0">
              <a:solidFill>
                <a:schemeClr val="tx1">
                  <a:lumMod val="75000"/>
                  <a:lumOff val="25000"/>
                </a:schemeClr>
              </a:solidFill>
              <a:latin typeface="Special Elite"/>
              <a:cs typeface="Special Elite"/>
            </a:endParaRPr>
          </a:p>
          <a:p>
            <a:endParaRPr 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0" y="3411053"/>
            <a:ext cx="91440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solidFill>
                  <a:schemeClr val="tx1">
                    <a:lumMod val="75000"/>
                    <a:lumOff val="25000"/>
                  </a:schemeClr>
                </a:solidFill>
                <a:latin typeface="Special Elite"/>
                <a:cs typeface="Special Elite"/>
              </a:rPr>
              <a:t>h</a:t>
            </a:r>
            <a:r>
              <a:rPr lang="en-US" sz="3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Special Elite"/>
                <a:cs typeface="Special Elite"/>
              </a:rPr>
              <a:t>ow</a:t>
            </a:r>
            <a:endParaRPr lang="en-US" dirty="0" smtClean="0">
              <a:solidFill>
                <a:schemeClr val="tx1">
                  <a:lumMod val="75000"/>
                  <a:lumOff val="25000"/>
                </a:schemeClr>
              </a:solidFill>
              <a:latin typeface="Special Elite"/>
              <a:cs typeface="Special Elite"/>
            </a:endParaRPr>
          </a:p>
          <a:p>
            <a:pPr algn="ctr"/>
            <a:r>
              <a:rPr lang="en-US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Special Elite"/>
                <a:cs typeface="Special Elite"/>
              </a:rPr>
              <a:t>Frequentists</a:t>
            </a:r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Special Elite"/>
                <a:cs typeface="Special Elite"/>
              </a:rPr>
              <a:t> </a:t>
            </a:r>
            <a:r>
              <a:rPr lang="en-US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Special Elite"/>
                <a:cs typeface="Special Elite"/>
              </a:rPr>
              <a:t>vs</a:t>
            </a:r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Special Elite"/>
                <a:cs typeface="Special Elite"/>
              </a:rPr>
              <a:t> Bayesian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7321175" y="1229638"/>
            <a:ext cx="2151528" cy="24006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chemeClr val="tx1">
                    <a:lumMod val="75000"/>
                    <a:lumOff val="25000"/>
                  </a:schemeClr>
                </a:solidFill>
                <a:latin typeface="Special Elite"/>
                <a:cs typeface="Special Elite"/>
              </a:rPr>
              <a:t>w</a:t>
            </a:r>
            <a:r>
              <a:rPr lang="en-US" sz="3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Special Elite"/>
                <a:cs typeface="Special Elite"/>
              </a:rPr>
              <a:t>hy</a:t>
            </a:r>
          </a:p>
          <a:p>
            <a:r>
              <a:rPr lang="en-US" sz="1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Special Elite"/>
                <a:cs typeface="Special Elite"/>
              </a:rPr>
              <a:t>The ability to understand and predict our environments ensures our survival.</a:t>
            </a:r>
          </a:p>
          <a:p>
            <a:endParaRPr 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13" name="Picture 12" descr="spices.jp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597"/>
          <a:stretch/>
        </p:blipFill>
        <p:spPr>
          <a:xfrm>
            <a:off x="0" y="4447038"/>
            <a:ext cx="9144000" cy="24109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008366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857500"/>
            <a:ext cx="8229600" cy="1143000"/>
          </a:xfrm>
        </p:spPr>
        <p:txBody>
          <a:bodyPr>
            <a:normAutofit/>
          </a:bodyPr>
          <a:lstStyle/>
          <a:p>
            <a:r>
              <a:rPr lang="en-US" dirty="0" smtClean="0">
                <a:solidFill>
                  <a:srgbClr val="000000"/>
                </a:solidFill>
                <a:latin typeface="Jayne Print YOFF"/>
                <a:cs typeface="Jayne Print YOFF"/>
              </a:rPr>
              <a:t>Questions?</a:t>
            </a:r>
            <a:endParaRPr lang="en-US" sz="2200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178750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menu.jp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39" t="14374" r="1845" b="14137"/>
          <a:stretch/>
        </p:blipFill>
        <p:spPr>
          <a:xfrm rot="5400000">
            <a:off x="-642472" y="1180354"/>
            <a:ext cx="6260353" cy="4646707"/>
          </a:xfrm>
          <a:prstGeom prst="rect">
            <a:avLst/>
          </a:prstGeom>
        </p:spPr>
      </p:pic>
      <p:sp>
        <p:nvSpPr>
          <p:cNvPr id="11" name="Content Placeholder 2"/>
          <p:cNvSpPr>
            <a:spLocks noGrp="1"/>
          </p:cNvSpPr>
          <p:nvPr>
            <p:ph idx="1"/>
          </p:nvPr>
        </p:nvSpPr>
        <p:spPr>
          <a:xfrm>
            <a:off x="5005295" y="1003972"/>
            <a:ext cx="3511176" cy="158651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4000" dirty="0" err="1" smtClean="0">
                <a:solidFill>
                  <a:srgbClr val="FF6600"/>
                </a:solidFill>
                <a:latin typeface="Jayne Print YOFF"/>
                <a:cs typeface="Jayne Print YOFF"/>
              </a:rPr>
              <a:t>Frequentist</a:t>
            </a:r>
            <a:r>
              <a:rPr lang="en-US" sz="4000" dirty="0" smtClean="0">
                <a:solidFill>
                  <a:srgbClr val="FF6600"/>
                </a:solidFill>
                <a:latin typeface="Jayne Print YOFF"/>
                <a:cs typeface="Jayne Print YOFF"/>
              </a:rPr>
              <a:t> </a:t>
            </a:r>
            <a:r>
              <a:rPr lang="en-US" sz="4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Jayne Print YOFF"/>
                <a:cs typeface="Jayne Print YOFF"/>
              </a:rPr>
              <a:t>approach</a:t>
            </a:r>
          </a:p>
          <a:p>
            <a:pPr marL="0" indent="0">
              <a:buNone/>
            </a:pPr>
            <a:endParaRPr lang="en-US" sz="2000" dirty="0" smtClean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717179" y="851647"/>
            <a:ext cx="3585881" cy="534894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2" name="Group 11"/>
          <p:cNvGrpSpPr/>
          <p:nvPr/>
        </p:nvGrpSpPr>
        <p:grpSpPr>
          <a:xfrm>
            <a:off x="656293" y="1055618"/>
            <a:ext cx="3841004" cy="4900706"/>
            <a:chOff x="745938" y="1583768"/>
            <a:chExt cx="3841004" cy="4900706"/>
          </a:xfrm>
        </p:grpSpPr>
        <p:sp>
          <p:nvSpPr>
            <p:cNvPr id="3" name="Rectangle 2"/>
            <p:cNvSpPr/>
            <p:nvPr/>
          </p:nvSpPr>
          <p:spPr>
            <a:xfrm>
              <a:off x="745938" y="1583768"/>
              <a:ext cx="3841004" cy="4900706"/>
            </a:xfrm>
            <a:prstGeom prst="rect">
              <a:avLst/>
            </a:prstGeom>
            <a:noFill/>
            <a:ln w="76200" cmpd="tri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881529" y="1583768"/>
              <a:ext cx="3436471" cy="707886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 smtClean="0">
                  <a:latin typeface="Harrington"/>
                  <a:cs typeface="Harrington"/>
                </a:rPr>
                <a:t>Hamish’s Scottish </a:t>
              </a:r>
              <a:r>
                <a:rPr lang="en-US" sz="2000" dirty="0" err="1" smtClean="0">
                  <a:latin typeface="Harrington"/>
                  <a:cs typeface="Harrington"/>
                </a:rPr>
                <a:t>Taverne</a:t>
              </a:r>
              <a:r>
                <a:rPr lang="en-US" sz="2000" dirty="0" smtClean="0">
                  <a:latin typeface="Harrington"/>
                  <a:cs typeface="Harrington"/>
                </a:rPr>
                <a:t> Menu</a:t>
              </a:r>
              <a:endParaRPr lang="en-US" sz="2000" dirty="0">
                <a:latin typeface="Harrington"/>
                <a:cs typeface="Harrington"/>
              </a:endParaRPr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986119" y="2194123"/>
              <a:ext cx="3003177" cy="4185761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sz="1400" dirty="0" smtClean="0">
                  <a:latin typeface="Harrington"/>
                  <a:cs typeface="Harrington"/>
                </a:rPr>
                <a:t>Haggis </a:t>
              </a:r>
            </a:p>
            <a:p>
              <a:endParaRPr lang="en-US" sz="1400" dirty="0" smtClean="0">
                <a:latin typeface="Harrington"/>
                <a:cs typeface="Harrington"/>
              </a:endParaRPr>
            </a:p>
            <a:p>
              <a:r>
                <a:rPr lang="en-US" sz="1400" dirty="0" smtClean="0">
                  <a:latin typeface="Harrington"/>
                  <a:cs typeface="Harrington"/>
                </a:rPr>
                <a:t>Haggis deluxe</a:t>
              </a:r>
            </a:p>
            <a:p>
              <a:endParaRPr lang="en-US" sz="1400" dirty="0">
                <a:latin typeface="Harrington"/>
                <a:cs typeface="Harrington"/>
              </a:endParaRPr>
            </a:p>
            <a:p>
              <a:r>
                <a:rPr lang="en-US" sz="1400" dirty="0" smtClean="0">
                  <a:latin typeface="Harrington"/>
                  <a:cs typeface="Harrington"/>
                </a:rPr>
                <a:t>Haggis supreme</a:t>
              </a:r>
            </a:p>
            <a:p>
              <a:endParaRPr lang="en-US" sz="1400" dirty="0">
                <a:latin typeface="Harrington"/>
                <a:cs typeface="Harrington"/>
              </a:endParaRPr>
            </a:p>
            <a:p>
              <a:r>
                <a:rPr lang="en-US" sz="1400" dirty="0" smtClean="0">
                  <a:latin typeface="Harrington"/>
                  <a:cs typeface="Harrington"/>
                </a:rPr>
                <a:t>Haggis a la mode</a:t>
              </a:r>
            </a:p>
            <a:p>
              <a:endParaRPr lang="en-US" sz="1400" dirty="0">
                <a:latin typeface="Harrington"/>
                <a:cs typeface="Harrington"/>
              </a:endParaRPr>
            </a:p>
            <a:p>
              <a:r>
                <a:rPr lang="en-US" sz="1400" dirty="0" smtClean="0">
                  <a:latin typeface="Harrington"/>
                  <a:cs typeface="Harrington"/>
                </a:rPr>
                <a:t>Haggis au gratin</a:t>
              </a:r>
            </a:p>
            <a:p>
              <a:endParaRPr lang="en-US" sz="1400" dirty="0">
                <a:latin typeface="Harrington"/>
                <a:cs typeface="Harrington"/>
              </a:endParaRPr>
            </a:p>
            <a:p>
              <a:r>
                <a:rPr lang="en-US" sz="1400" dirty="0" smtClean="0">
                  <a:latin typeface="Harrington"/>
                  <a:cs typeface="Harrington"/>
                </a:rPr>
                <a:t>Chicken </a:t>
              </a:r>
              <a:r>
                <a:rPr lang="en-US" sz="1400" dirty="0" err="1" smtClean="0">
                  <a:latin typeface="Harrington"/>
                  <a:cs typeface="Harrington"/>
                </a:rPr>
                <a:t>Tikka</a:t>
              </a:r>
              <a:r>
                <a:rPr lang="en-US" sz="1400" dirty="0" smtClean="0">
                  <a:latin typeface="Harrington"/>
                  <a:cs typeface="Harrington"/>
                </a:rPr>
                <a:t> Masala</a:t>
              </a:r>
            </a:p>
            <a:p>
              <a:endParaRPr lang="en-US" sz="1400" dirty="0" smtClean="0">
                <a:latin typeface="Harrington"/>
                <a:cs typeface="Harrington"/>
              </a:endParaRPr>
            </a:p>
            <a:p>
              <a:r>
                <a:rPr lang="en-US" sz="1400" dirty="0" smtClean="0">
                  <a:latin typeface="Harrington"/>
                  <a:cs typeface="Harrington"/>
                </a:rPr>
                <a:t>Haggis </a:t>
              </a:r>
              <a:r>
                <a:rPr lang="en-US" sz="1400" dirty="0" err="1" smtClean="0">
                  <a:latin typeface="Harrington"/>
                  <a:cs typeface="Harrington"/>
                </a:rPr>
                <a:t>flambée</a:t>
              </a:r>
              <a:endParaRPr lang="en-US" sz="1400" dirty="0" smtClean="0">
                <a:latin typeface="Harrington"/>
                <a:cs typeface="Harrington"/>
              </a:endParaRPr>
            </a:p>
            <a:p>
              <a:endParaRPr lang="en-US" sz="1400" dirty="0">
                <a:latin typeface="Harrington"/>
                <a:cs typeface="Harrington"/>
              </a:endParaRPr>
            </a:p>
            <a:p>
              <a:r>
                <a:rPr lang="en-US" sz="1400" dirty="0" smtClean="0">
                  <a:latin typeface="Harrington"/>
                  <a:cs typeface="Harrington"/>
                </a:rPr>
                <a:t>Haggis surprise</a:t>
              </a:r>
            </a:p>
            <a:p>
              <a:endParaRPr lang="en-US" sz="1400" dirty="0">
                <a:latin typeface="Harrington"/>
                <a:cs typeface="Harrington"/>
              </a:endParaRPr>
            </a:p>
            <a:p>
              <a:r>
                <a:rPr lang="en-US" sz="1400" dirty="0" smtClean="0">
                  <a:latin typeface="Harrington"/>
                  <a:cs typeface="Harrington"/>
                </a:rPr>
                <a:t>Make-your-own Haggis</a:t>
              </a:r>
            </a:p>
            <a:p>
              <a:endParaRPr lang="en-US" sz="1400" dirty="0">
                <a:latin typeface="Harrington"/>
                <a:cs typeface="Harrington"/>
              </a:endParaRPr>
            </a:p>
            <a:p>
              <a:r>
                <a:rPr lang="en-US" sz="1400" dirty="0" smtClean="0">
                  <a:latin typeface="Harrington"/>
                  <a:cs typeface="Harrington"/>
                </a:rPr>
                <a:t>Something else involving Haggis</a:t>
              </a:r>
            </a:p>
          </p:txBody>
        </p:sp>
      </p:grpSp>
      <p:sp>
        <p:nvSpPr>
          <p:cNvPr id="10" name="TextBox 9"/>
          <p:cNvSpPr txBox="1"/>
          <p:nvPr/>
        </p:nvSpPr>
        <p:spPr>
          <a:xfrm>
            <a:off x="5005295" y="2607826"/>
            <a:ext cx="3750234" cy="2862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Special Elite"/>
                <a:cs typeface="Special Elite"/>
              </a:rPr>
              <a:t>Allows us to characterize the likelihood of an event given the data alone (i.e. how </a:t>
            </a:r>
            <a:r>
              <a:rPr lang="en-US" i="1" dirty="0">
                <a:solidFill>
                  <a:schemeClr val="tx1">
                    <a:lumMod val="75000"/>
                    <a:lumOff val="25000"/>
                  </a:schemeClr>
                </a:solidFill>
                <a:latin typeface="Special Elite"/>
                <a:cs typeface="Special Elite"/>
              </a:rPr>
              <a:t>frequently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Special Elite"/>
                <a:cs typeface="Special Elite"/>
              </a:rPr>
              <a:t> does an event occur</a:t>
            </a:r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Special Elite"/>
                <a:cs typeface="Special Elite"/>
              </a:rPr>
              <a:t>)</a:t>
            </a:r>
          </a:p>
          <a:p>
            <a:endParaRPr lang="en-US" dirty="0">
              <a:solidFill>
                <a:schemeClr val="tx1">
                  <a:lumMod val="75000"/>
                  <a:lumOff val="25000"/>
                </a:schemeClr>
              </a:solidFill>
              <a:latin typeface="Special Elite"/>
              <a:cs typeface="Special Elite"/>
            </a:endParaRPr>
          </a:p>
          <a:p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Special Elite"/>
                <a:cs typeface="Special Elite"/>
              </a:rPr>
              <a:t>Likelihood ratio, non-Haggis to Haggis:</a:t>
            </a:r>
          </a:p>
          <a:p>
            <a:endParaRPr lang="en-US" dirty="0">
              <a:solidFill>
                <a:schemeClr val="tx1">
                  <a:lumMod val="75000"/>
                  <a:lumOff val="25000"/>
                </a:schemeClr>
              </a:solidFill>
              <a:latin typeface="Special Elite"/>
              <a:cs typeface="Special Elite"/>
            </a:endParaRPr>
          </a:p>
          <a:p>
            <a:pPr algn="ctr"/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Special Elite"/>
                <a:cs typeface="Special Elite"/>
              </a:rPr>
              <a:t>1:10</a:t>
            </a:r>
          </a:p>
        </p:txBody>
      </p:sp>
    </p:spTree>
    <p:extLst>
      <p:ext uri="{BB962C8B-B14F-4D97-AF65-F5344CB8AC3E}">
        <p14:creationId xmlns:p14="http://schemas.microsoft.com/office/powerpoint/2010/main" val="295080421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2"/>
          <p:cNvSpPr>
            <a:spLocks noGrp="1"/>
          </p:cNvSpPr>
          <p:nvPr>
            <p:ph idx="1"/>
          </p:nvPr>
        </p:nvSpPr>
        <p:spPr>
          <a:xfrm>
            <a:off x="627530" y="759254"/>
            <a:ext cx="8229600" cy="97392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4000" dirty="0" smtClean="0">
                <a:solidFill>
                  <a:srgbClr val="FF6600"/>
                </a:solidFill>
                <a:latin typeface="Jayne Print YOFF"/>
                <a:cs typeface="Jayne Print YOFF"/>
              </a:rPr>
              <a:t>Bayes</a:t>
            </a:r>
            <a:r>
              <a:rPr lang="en-US" sz="4000" dirty="0" smtClean="0">
                <a:latin typeface="Jayne Print YOFF"/>
                <a:cs typeface="Jayne Print YOFF"/>
              </a:rPr>
              <a:t> </a:t>
            </a:r>
            <a:r>
              <a:rPr lang="en-US" sz="4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Jayne Print YOFF"/>
                <a:cs typeface="Jayne Print YOFF"/>
              </a:rPr>
              <a:t>Theorem</a:t>
            </a:r>
            <a:endParaRPr lang="en-US" sz="2000" dirty="0">
              <a:solidFill>
                <a:schemeClr val="tx1">
                  <a:lumMod val="75000"/>
                  <a:lumOff val="25000"/>
                </a:schemeClr>
              </a:solidFill>
              <a:cs typeface="Special Elite"/>
            </a:endParaRPr>
          </a:p>
        </p:txBody>
      </p:sp>
      <p:grpSp>
        <p:nvGrpSpPr>
          <p:cNvPr id="4" name="Group 3"/>
          <p:cNvGrpSpPr/>
          <p:nvPr/>
        </p:nvGrpSpPr>
        <p:grpSpPr>
          <a:xfrm>
            <a:off x="627530" y="1509065"/>
            <a:ext cx="8396941" cy="4801315"/>
            <a:chOff x="627530" y="1270009"/>
            <a:chExt cx="8396941" cy="4801315"/>
          </a:xfrm>
        </p:grpSpPr>
        <p:sp>
          <p:nvSpPr>
            <p:cNvPr id="6" name="TextBox 5"/>
            <p:cNvSpPr txBox="1"/>
            <p:nvPr/>
          </p:nvSpPr>
          <p:spPr>
            <a:xfrm>
              <a:off x="627530" y="1270009"/>
              <a:ext cx="8396941" cy="480131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Special Elite"/>
                  <a:cs typeface="Special Elite"/>
                </a:rPr>
                <a:t>We use </a:t>
              </a:r>
              <a:r>
                <a:rPr lang="en-US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Special Elite"/>
                  <a:cs typeface="Special Elite"/>
                </a:rPr>
                <a:t>p</a:t>
              </a:r>
              <a:r>
                <a:rPr lang="en-US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Special Elite"/>
                  <a:cs typeface="Special Elite"/>
                </a:rPr>
                <a:t>arameters </a:t>
              </a:r>
              <a:r>
                <a:rPr lang="en-US" dirty="0" err="1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Special Elite"/>
                  <a:ea typeface="Lucida Grande"/>
                  <a:cs typeface="Special Elite"/>
                </a:rPr>
                <a:t>θ</a:t>
              </a:r>
              <a:r>
                <a:rPr lang="en-US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Special Elite"/>
                  <a:ea typeface="Lucida Grande"/>
                  <a:cs typeface="Special Elite"/>
                </a:rPr>
                <a:t> from proposed model M to model data y.</a:t>
              </a:r>
              <a:endParaRPr 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Special Elite"/>
                <a:cs typeface="Special Elite"/>
              </a:endParaRPr>
            </a:p>
            <a:p>
              <a:endParaRPr 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Special Elite"/>
                <a:cs typeface="Special Elite"/>
              </a:endParaRPr>
            </a:p>
            <a:p>
              <a:r>
                <a:rPr lang="en-US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Special Elite"/>
                  <a:cs typeface="Special Elite"/>
                </a:rPr>
                <a:t>Prior: P(</a:t>
              </a:r>
              <a:r>
                <a:rPr lang="en-US" dirty="0" err="1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Lucida Grande"/>
                  <a:ea typeface="Lucida Grande"/>
                  <a:cs typeface="Lucida Grande"/>
                </a:rPr>
                <a:t>θ|M</a:t>
              </a:r>
              <a:r>
                <a:rPr lang="en-US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Special Elite"/>
                  <a:cs typeface="Special Elite"/>
                </a:rPr>
                <a:t>) </a:t>
              </a:r>
            </a:p>
            <a:p>
              <a:r>
                <a:rPr lang="en-US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Special Elite"/>
                  <a:cs typeface="Special Elite"/>
                </a:rPr>
                <a:t>Likelihood: P(</a:t>
              </a:r>
              <a:r>
                <a:rPr lang="en-US" dirty="0" err="1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Special Elite"/>
                  <a:cs typeface="Special Elite"/>
                </a:rPr>
                <a:t>y|</a:t>
              </a:r>
              <a:r>
                <a:rPr lang="en-US" dirty="0" err="1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Lucida Grande"/>
                  <a:ea typeface="Lucida Grande"/>
                  <a:cs typeface="Lucida Grande"/>
                </a:rPr>
                <a:t>θ</a:t>
              </a:r>
              <a:r>
                <a:rPr lang="en-US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Lucida Grande"/>
                  <a:ea typeface="Lucida Grande"/>
                  <a:cs typeface="Lucida Grande"/>
                </a:rPr>
                <a:t>,</a:t>
              </a:r>
              <a:r>
                <a:rPr lang="en-US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Special Elite"/>
                  <a:ea typeface="Lucida Grande"/>
                  <a:cs typeface="Special Elite"/>
                </a:rPr>
                <a:t> M</a:t>
              </a:r>
              <a:r>
                <a:rPr lang="en-US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Special Elite"/>
                  <a:cs typeface="Special Elite"/>
                </a:rPr>
                <a:t>) </a:t>
              </a:r>
            </a:p>
            <a:p>
              <a:r>
                <a:rPr lang="en-US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Special Elite"/>
                  <a:cs typeface="Special Elite"/>
                </a:rPr>
                <a:t>Posterior: P(</a:t>
              </a:r>
              <a:r>
                <a:rPr lang="en-US" dirty="0" err="1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Lucida Grande"/>
                  <a:ea typeface="Lucida Grande"/>
                  <a:cs typeface="Lucida Grande"/>
                </a:rPr>
                <a:t>θ</a:t>
              </a:r>
              <a:r>
                <a:rPr lang="en-US" dirty="0" err="1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Special Elite"/>
                  <a:cs typeface="Special Elite"/>
                </a:rPr>
                <a:t>|y</a:t>
              </a:r>
              <a:r>
                <a:rPr lang="en-US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Special Elite"/>
                  <a:cs typeface="Special Elite"/>
                </a:rPr>
                <a:t>, M)</a:t>
              </a:r>
              <a:endParaRPr 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Special Elite"/>
                <a:cs typeface="Special Elite"/>
              </a:endParaRPr>
            </a:p>
            <a:p>
              <a:r>
                <a:rPr lang="en-US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Special Elite"/>
                  <a:cs typeface="Special Elite"/>
                </a:rPr>
                <a:t>Model </a:t>
              </a:r>
              <a:r>
                <a:rPr lang="en-US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Special Elite"/>
                  <a:cs typeface="Special Elite"/>
                </a:rPr>
                <a:t>Evidence: </a:t>
              </a:r>
              <a:r>
                <a:rPr lang="en-US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Special Elite"/>
                  <a:cs typeface="Special Elite"/>
                </a:rPr>
                <a:t>P(</a:t>
              </a:r>
              <a:r>
                <a:rPr lang="en-US" dirty="0" err="1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Special Elite"/>
                  <a:cs typeface="Special Elite"/>
                </a:rPr>
                <a:t>y|M</a:t>
              </a:r>
              <a:r>
                <a:rPr lang="en-US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Special Elite"/>
                  <a:cs typeface="Special Elite"/>
                </a:rPr>
                <a:t>)</a:t>
              </a:r>
            </a:p>
            <a:p>
              <a:endPara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Special Elite"/>
                <a:cs typeface="Special Elite"/>
              </a:endParaRPr>
            </a:p>
            <a:p>
              <a:r>
                <a:rPr lang="en-US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Special Elite"/>
                  <a:cs typeface="Special Elite"/>
                </a:rPr>
                <a:t>Full equality:</a:t>
              </a:r>
            </a:p>
            <a:p>
              <a:endPara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Special Elite"/>
                <a:cs typeface="Special Elite"/>
              </a:endParaRPr>
            </a:p>
            <a:p>
              <a:r>
                <a:rPr lang="en-US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Special Elite"/>
                  <a:cs typeface="Special Elite"/>
                </a:rPr>
                <a:t>Posterior = </a:t>
              </a:r>
              <a:r>
                <a:rPr lang="en-US" u="sng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Special Elite"/>
                  <a:cs typeface="Special Elite"/>
                </a:rPr>
                <a:t>Likelihood * Prior</a:t>
              </a:r>
              <a:r>
                <a:rPr lang="en-US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Special Elite"/>
                  <a:cs typeface="Special Elite"/>
                </a:rPr>
                <a:t>  </a:t>
              </a:r>
              <a:endParaRPr 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Special Elite"/>
                <a:cs typeface="Special Elite"/>
              </a:endParaRPr>
            </a:p>
            <a:p>
              <a:r>
                <a:rPr lang="en-US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Special Elite"/>
                  <a:cs typeface="Special Elite"/>
                </a:rPr>
                <a:t>		         Model Evidence</a:t>
              </a:r>
              <a:endPara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Special Elite"/>
                <a:cs typeface="Special Elite"/>
              </a:endParaRPr>
            </a:p>
            <a:p>
              <a:endParaRPr 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Special Elite"/>
                <a:cs typeface="Special Elite"/>
              </a:endParaRPr>
            </a:p>
            <a:p>
              <a:r>
                <a:rPr lang="en-US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Special Elite"/>
                  <a:cs typeface="Special Elite"/>
                </a:rPr>
                <a:t>P(</a:t>
              </a:r>
              <a:r>
                <a:rPr lang="en-US" dirty="0" err="1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Special Elite"/>
                  <a:ea typeface="Lucida Grande"/>
                  <a:cs typeface="Special Elite"/>
                </a:rPr>
                <a:t>θ|y,M</a:t>
              </a:r>
              <a:r>
                <a:rPr lang="en-US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Special Elite"/>
                  <a:ea typeface="Lucida Grande"/>
                  <a:cs typeface="Special Elite"/>
                </a:rPr>
                <a:t>)  =</a:t>
              </a:r>
              <a:r>
                <a:rPr lang="en-US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Special Elite"/>
                  <a:cs typeface="Special Elite"/>
                </a:rPr>
                <a:t>       </a:t>
              </a:r>
              <a:r>
                <a:rPr lang="en-US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Special Elite"/>
                  <a:cs typeface="Special Elite"/>
                </a:rPr>
                <a:t>P</a:t>
              </a:r>
              <a:r>
                <a:rPr lang="en-US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Special Elite"/>
                  <a:cs typeface="Special Elite"/>
                </a:rPr>
                <a:t>(</a:t>
              </a:r>
              <a:r>
                <a:rPr lang="en-US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Special Elite"/>
                  <a:cs typeface="Special Elite"/>
                </a:rPr>
                <a:t>y</a:t>
              </a:r>
              <a:r>
                <a:rPr lang="en-US" dirty="0" err="1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Special Elite"/>
                  <a:cs typeface="Special Elite"/>
                </a:rPr>
                <a:t>|</a:t>
              </a:r>
              <a:r>
                <a:rPr lang="en-US" dirty="0" err="1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Special Elite"/>
                  <a:ea typeface="Lucida Grande"/>
                  <a:cs typeface="Special Elite"/>
                </a:rPr>
                <a:t>θ,M</a:t>
              </a:r>
              <a:r>
                <a:rPr lang="en-US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Special Elite"/>
                  <a:cs typeface="Special Elite"/>
                </a:rPr>
                <a:t>)</a:t>
              </a:r>
              <a:r>
                <a:rPr lang="en-US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Special Elite"/>
                  <a:cs typeface="Special Elite"/>
                </a:rPr>
                <a:t>P</a:t>
              </a:r>
              <a:r>
                <a:rPr lang="en-US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Special Elite"/>
                  <a:cs typeface="Special Elite"/>
                </a:rPr>
                <a:t>(</a:t>
              </a:r>
              <a:r>
                <a:rPr lang="en-US" dirty="0" err="1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Special Elite"/>
                  <a:ea typeface="Lucida Grande"/>
                  <a:cs typeface="Special Elite"/>
                </a:rPr>
                <a:t>θ|M</a:t>
              </a:r>
              <a:r>
                <a:rPr lang="en-US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Special Elite"/>
                  <a:cs typeface="Special Elite"/>
                </a:rPr>
                <a:t>)</a:t>
              </a:r>
              <a:endParaRPr 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Special Elite"/>
                <a:cs typeface="Special Elite"/>
              </a:endParaRPr>
            </a:p>
            <a:p>
              <a:r>
                <a:rPr lang="en-US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Special Elite"/>
                  <a:ea typeface="Lucida Grande"/>
                  <a:cs typeface="Special Elite"/>
                </a:rPr>
                <a:t>                   </a:t>
              </a:r>
              <a:r>
                <a:rPr lang="en-US" dirty="0" err="1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Special Elite"/>
                  <a:ea typeface="Lucida Grande"/>
                  <a:cs typeface="Special Elite"/>
                </a:rPr>
                <a:t>Σ</a:t>
              </a:r>
              <a:r>
                <a:rPr lang="en-US" baseline="-25000" dirty="0" err="1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Special Elite"/>
                  <a:ea typeface="Lucida Grande"/>
                  <a:cs typeface="Special Elite"/>
                </a:rPr>
                <a:t>θ</a:t>
              </a:r>
              <a:r>
                <a:rPr lang="en-US" baseline="-25000" dirty="0" err="1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Special Elite"/>
                  <a:cs typeface="Special Elite"/>
                </a:rPr>
                <a:t>’</a:t>
              </a:r>
              <a:r>
                <a:rPr lang="en-US" dirty="0" err="1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Special Elite"/>
                  <a:cs typeface="Special Elite"/>
                </a:rPr>
                <a:t>P</a:t>
              </a:r>
              <a:r>
                <a:rPr lang="en-US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Special Elite"/>
                  <a:cs typeface="Special Elite"/>
                </a:rPr>
                <a:t>(</a:t>
              </a:r>
              <a:r>
                <a:rPr lang="en-US" dirty="0" err="1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Special Elite"/>
                  <a:cs typeface="Special Elite"/>
                </a:rPr>
                <a:t>y|</a:t>
              </a:r>
              <a:r>
                <a:rPr lang="en-US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Special Elite"/>
                  <a:ea typeface="Lucida Grande"/>
                  <a:cs typeface="Special Elite"/>
                </a:rPr>
                <a:t>θ</a:t>
              </a:r>
              <a:r>
                <a:rPr lang="en-US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Special Elite"/>
                  <a:cs typeface="Special Elite"/>
                </a:rPr>
                <a:t>’, M) </a:t>
              </a:r>
              <a:r>
                <a:rPr lang="en-US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Special Elite"/>
                  <a:cs typeface="Special Elite"/>
                </a:rPr>
                <a:t>P</a:t>
              </a:r>
              <a:r>
                <a:rPr lang="en-US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Special Elite"/>
                  <a:cs typeface="Special Elite"/>
                </a:rPr>
                <a:t>(</a:t>
              </a:r>
              <a:r>
                <a:rPr lang="en-US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Special Elite"/>
                  <a:ea typeface="Lucida Grande"/>
                  <a:cs typeface="Special Elite"/>
                </a:rPr>
                <a:t>θ</a:t>
              </a:r>
              <a:r>
                <a:rPr lang="en-US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Special Elite"/>
                  <a:cs typeface="Special Elite"/>
                </a:rPr>
                <a:t>’|M)       </a:t>
              </a:r>
            </a:p>
            <a:p>
              <a:endPara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Special Elite"/>
                <a:cs typeface="Special Elite"/>
              </a:endParaRPr>
            </a:p>
            <a:p>
              <a:r>
                <a:rPr lang="en-US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Special Elite"/>
                  <a:cs typeface="Special Elite"/>
                </a:rPr>
                <a:t>P</a:t>
              </a:r>
              <a:r>
                <a:rPr lang="en-US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Special Elite"/>
                  <a:cs typeface="Special Elite"/>
                </a:rPr>
                <a:t>(</a:t>
              </a:r>
              <a:r>
                <a:rPr lang="en-US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Special Elite"/>
                  <a:ea typeface="Lucida Grande"/>
                  <a:cs typeface="Special Elite"/>
                </a:rPr>
                <a:t>θ</a:t>
              </a:r>
              <a:r>
                <a:rPr lang="en-US" dirty="0" err="1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Special Elite"/>
                  <a:ea typeface="Lucida Grande"/>
                  <a:cs typeface="Special Elite"/>
                </a:rPr>
                <a:t>|y,</a:t>
              </a:r>
              <a:r>
                <a:rPr lang="en-US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Special Elite"/>
                  <a:ea typeface="Lucida Grande"/>
                  <a:cs typeface="Special Elite"/>
                </a:rPr>
                <a:t>M</a:t>
              </a:r>
              <a:r>
                <a:rPr lang="en-US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Special Elite"/>
                  <a:ea typeface="Lucida Grande"/>
                  <a:cs typeface="Special Elite"/>
                </a:rPr>
                <a:t>) </a:t>
              </a:r>
              <a:r>
                <a:rPr lang="en-US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Special Elite"/>
                  <a:ea typeface="Lucida Grande"/>
                  <a:cs typeface="Special Elite"/>
                </a:rPr>
                <a:t>       </a:t>
              </a:r>
              <a:r>
                <a:rPr lang="en-US" dirty="0" err="1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Special Elite"/>
                  <a:ea typeface="Lucida Grande"/>
                  <a:cs typeface="Special Elite"/>
                </a:rPr>
                <a:t>Σ</a:t>
              </a:r>
              <a:r>
                <a:rPr lang="en-US" baseline="-25000" dirty="0" err="1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Special Elite"/>
                  <a:ea typeface="Lucida Grande"/>
                  <a:cs typeface="Special Elite"/>
                </a:rPr>
                <a:t>θ</a:t>
              </a:r>
              <a:r>
                <a:rPr lang="en-US" baseline="-250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Special Elite"/>
                  <a:cs typeface="Special Elite"/>
                </a:rPr>
                <a:t>’ </a:t>
              </a:r>
              <a:r>
                <a:rPr lang="en-US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Special Elite"/>
                  <a:cs typeface="Special Elite"/>
                </a:rPr>
                <a:t>P(</a:t>
              </a:r>
              <a:r>
                <a:rPr lang="en-US" dirty="0" err="1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Special Elite"/>
                  <a:cs typeface="Special Elite"/>
                </a:rPr>
                <a:t>y|</a:t>
              </a:r>
              <a:r>
                <a:rPr lang="en-US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Special Elite"/>
                  <a:ea typeface="Lucida Grande"/>
                  <a:cs typeface="Special Elite"/>
                </a:rPr>
                <a:t>θ</a:t>
              </a:r>
              <a:r>
                <a:rPr lang="en-US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Special Elite"/>
                  <a:cs typeface="Special Elite"/>
                </a:rPr>
                <a:t>’, M) P(</a:t>
              </a:r>
              <a:r>
                <a:rPr lang="en-US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Special Elite"/>
                  <a:ea typeface="Lucida Grande"/>
                  <a:cs typeface="Special Elite"/>
                </a:rPr>
                <a:t>θ</a:t>
              </a:r>
              <a:r>
                <a:rPr lang="en-US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Special Elite"/>
                  <a:cs typeface="Special Elite"/>
                </a:rPr>
                <a:t>’|M) </a:t>
              </a:r>
              <a:endPara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Special Elite"/>
                <a:cs typeface="Special Elite"/>
              </a:endParaRPr>
            </a:p>
            <a:p>
              <a:endParaRPr 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Special Elite"/>
                <a:cs typeface="Special Elite"/>
              </a:endParaRPr>
            </a:p>
          </p:txBody>
        </p:sp>
        <p:pic>
          <p:nvPicPr>
            <p:cNvPr id="2" name="Picture 1" descr="proportional_to.eps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674904" y="5496428"/>
              <a:ext cx="252506" cy="173013"/>
            </a:xfrm>
            <a:prstGeom prst="rect">
              <a:avLst/>
            </a:prstGeom>
            <a:ln>
              <a:noFill/>
            </a:ln>
          </p:spPr>
        </p:pic>
      </p:grpSp>
      <p:cxnSp>
        <p:nvCxnSpPr>
          <p:cNvPr id="5" name="Straight Connector 4"/>
          <p:cNvCxnSpPr/>
          <p:nvPr/>
        </p:nvCxnSpPr>
        <p:spPr>
          <a:xfrm>
            <a:off x="1988669" y="5124827"/>
            <a:ext cx="2224743" cy="0"/>
          </a:xfrm>
          <a:prstGeom prst="line">
            <a:avLst/>
          </a:prstGeom>
          <a:ln w="3175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Rectangle 6"/>
          <p:cNvSpPr/>
          <p:nvPr/>
        </p:nvSpPr>
        <p:spPr>
          <a:xfrm>
            <a:off x="493059" y="5543178"/>
            <a:ext cx="4303059" cy="627528"/>
          </a:xfrm>
          <a:prstGeom prst="rect">
            <a:avLst/>
          </a:prstGeom>
          <a:noFill/>
          <a:ln>
            <a:solidFill>
              <a:srgbClr val="FF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188834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2"/>
          <p:cNvSpPr>
            <a:spLocks noGrp="1"/>
          </p:cNvSpPr>
          <p:nvPr>
            <p:ph idx="1"/>
          </p:nvPr>
        </p:nvSpPr>
        <p:spPr>
          <a:xfrm>
            <a:off x="914400" y="2417719"/>
            <a:ext cx="8229600" cy="97392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4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Jayne Print YOFF"/>
                <a:cs typeface="Jayne Print YOFF"/>
              </a:rPr>
              <a:t>The</a:t>
            </a:r>
            <a:r>
              <a:rPr lang="en-US" sz="4000" dirty="0" smtClean="0">
                <a:latin typeface="Jayne Print YOFF"/>
                <a:cs typeface="Jayne Print YOFF"/>
              </a:rPr>
              <a:t> </a:t>
            </a:r>
            <a:r>
              <a:rPr lang="en-US" sz="4000" dirty="0" smtClean="0">
                <a:solidFill>
                  <a:srgbClr val="FF6600"/>
                </a:solidFill>
                <a:latin typeface="Jayne Print YOFF"/>
                <a:cs typeface="Jayne Print YOFF"/>
              </a:rPr>
              <a:t>prior</a:t>
            </a:r>
            <a:endParaRPr lang="en-US" sz="2000" dirty="0">
              <a:solidFill>
                <a:srgbClr val="FF6600"/>
              </a:solidFill>
              <a:cs typeface="Special Elite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914400" y="3197411"/>
            <a:ext cx="748552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Special Elite"/>
                <a:cs typeface="Special Elite"/>
              </a:rPr>
              <a:t>What information do we have before we see any data</a:t>
            </a:r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Special Elite"/>
                <a:cs typeface="Special Elite"/>
              </a:rPr>
              <a:t>?</a:t>
            </a:r>
          </a:p>
          <a:p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Special Elite"/>
                <a:cs typeface="Special Elite"/>
              </a:rPr>
              <a:t>Prior odds ratio   75: 15</a:t>
            </a:r>
          </a:p>
          <a:p>
            <a:endParaRPr lang="en-US" dirty="0">
              <a:solidFill>
                <a:schemeClr val="tx1">
                  <a:lumMod val="75000"/>
                  <a:lumOff val="25000"/>
                </a:schemeClr>
              </a:solidFill>
              <a:latin typeface="Special Elite"/>
              <a:cs typeface="Special Elite"/>
            </a:endParaRPr>
          </a:p>
        </p:txBody>
      </p:sp>
    </p:spTree>
    <p:extLst>
      <p:ext uri="{BB962C8B-B14F-4D97-AF65-F5344CB8AC3E}">
        <p14:creationId xmlns:p14="http://schemas.microsoft.com/office/powerpoint/2010/main" val="192084977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2"/>
          <p:cNvSpPr>
            <a:spLocks noGrp="1"/>
          </p:cNvSpPr>
          <p:nvPr>
            <p:ph idx="1"/>
          </p:nvPr>
        </p:nvSpPr>
        <p:spPr>
          <a:xfrm>
            <a:off x="925226" y="1598709"/>
            <a:ext cx="8229600" cy="97392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4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Jayne Print YOFF"/>
                <a:cs typeface="Jayne Print YOFF"/>
              </a:rPr>
              <a:t>Applying </a:t>
            </a:r>
            <a:r>
              <a:rPr lang="en-US" sz="4000" dirty="0" smtClean="0">
                <a:solidFill>
                  <a:srgbClr val="FF0000"/>
                </a:solidFill>
                <a:latin typeface="Jayne Print YOFF"/>
                <a:cs typeface="Jayne Print YOFF"/>
              </a:rPr>
              <a:t>Bayes</a:t>
            </a:r>
            <a:r>
              <a:rPr lang="en-US" sz="4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Jayne Print YOFF"/>
                <a:cs typeface="Jayne Print YOFF"/>
              </a:rPr>
              <a:t> Theorem</a:t>
            </a:r>
            <a:endParaRPr lang="en-US" sz="2000" dirty="0">
              <a:solidFill>
                <a:schemeClr val="tx1">
                  <a:lumMod val="75000"/>
                  <a:lumOff val="25000"/>
                </a:schemeClr>
              </a:solidFill>
              <a:cs typeface="Special Elite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925226" y="2453111"/>
            <a:ext cx="7351058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 smtClean="0">
              <a:solidFill>
                <a:schemeClr val="tx1">
                  <a:lumMod val="75000"/>
                  <a:lumOff val="25000"/>
                </a:schemeClr>
              </a:solidFill>
              <a:latin typeface="Special Elite"/>
              <a:cs typeface="Special Elite"/>
            </a:endParaRPr>
          </a:p>
          <a:p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Special Elite"/>
                <a:cs typeface="Special Elite"/>
              </a:rPr>
              <a:t>Prior odds ratio                     75: 15</a:t>
            </a:r>
          </a:p>
          <a:p>
            <a:r>
              <a:rPr lang="en-US" u="sng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Special Elite"/>
                <a:cs typeface="Special Elite"/>
              </a:rPr>
              <a:t>Likelihood ratio                      1: 10</a:t>
            </a:r>
          </a:p>
          <a:p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Special Elite"/>
                <a:cs typeface="Special Elite"/>
              </a:rPr>
              <a:t>Posterior odds ratio              75: 150 </a:t>
            </a:r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Special Elite"/>
                <a:cs typeface="Special Elite"/>
                <a:sym typeface="Wingdings"/>
              </a:rPr>
              <a:t> 1:2</a:t>
            </a:r>
          </a:p>
          <a:p>
            <a:endParaRPr lang="en-US" dirty="0">
              <a:solidFill>
                <a:schemeClr val="tx1">
                  <a:lumMod val="75000"/>
                  <a:lumOff val="25000"/>
                </a:schemeClr>
              </a:solidFill>
              <a:latin typeface="Special Elite"/>
              <a:cs typeface="Special Elite"/>
              <a:sym typeface="Wingdings"/>
            </a:endParaRPr>
          </a:p>
          <a:p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Special Elite"/>
                <a:cs typeface="Special Elite"/>
                <a:sym typeface="Wingdings"/>
              </a:rPr>
              <a:t>So there’s a 50% chance that you think you’re not eating sheep stomach. Success.</a:t>
            </a:r>
            <a:endParaRPr lang="en-US" dirty="0" smtClean="0">
              <a:solidFill>
                <a:schemeClr val="tx1">
                  <a:lumMod val="75000"/>
                  <a:lumOff val="25000"/>
                </a:schemeClr>
              </a:solidFill>
              <a:latin typeface="Special Elite"/>
              <a:cs typeface="Special Elite"/>
            </a:endParaRPr>
          </a:p>
          <a:p>
            <a:endParaRPr lang="en-US" dirty="0">
              <a:solidFill>
                <a:schemeClr val="tx1">
                  <a:lumMod val="75000"/>
                  <a:lumOff val="25000"/>
                </a:schemeClr>
              </a:solidFill>
              <a:latin typeface="Special Elite"/>
              <a:cs typeface="Special Elite"/>
            </a:endParaRPr>
          </a:p>
        </p:txBody>
      </p:sp>
    </p:spTree>
    <p:extLst>
      <p:ext uri="{BB962C8B-B14F-4D97-AF65-F5344CB8AC3E}">
        <p14:creationId xmlns:p14="http://schemas.microsoft.com/office/powerpoint/2010/main" val="79064885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2"/>
          <p:cNvSpPr>
            <a:spLocks noGrp="1"/>
          </p:cNvSpPr>
          <p:nvPr>
            <p:ph idx="1"/>
          </p:nvPr>
        </p:nvSpPr>
        <p:spPr>
          <a:xfrm>
            <a:off x="914400" y="2417719"/>
            <a:ext cx="8229600" cy="97392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4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Jayne Print YOFF"/>
                <a:cs typeface="Jayne Print YOFF"/>
              </a:rPr>
              <a:t>Our </a:t>
            </a:r>
            <a:r>
              <a:rPr lang="en-US" sz="4000" dirty="0" smtClean="0">
                <a:solidFill>
                  <a:srgbClr val="FF6600"/>
                </a:solidFill>
                <a:latin typeface="Jayne Print YOFF"/>
                <a:cs typeface="Jayne Print YOFF"/>
              </a:rPr>
              <a:t>goal</a:t>
            </a:r>
            <a:endParaRPr lang="en-US" sz="2000" dirty="0">
              <a:solidFill>
                <a:srgbClr val="FF6600"/>
              </a:solidFill>
              <a:cs typeface="Special Elite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914400" y="3197411"/>
            <a:ext cx="748552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Special Elite"/>
                <a:cs typeface="Special Elite"/>
              </a:rPr>
              <a:t>Inferring generative models from observed data.</a:t>
            </a:r>
            <a:endParaRPr lang="en-US" dirty="0" smtClean="0">
              <a:solidFill>
                <a:schemeClr val="tx1">
                  <a:lumMod val="75000"/>
                  <a:lumOff val="25000"/>
                </a:schemeClr>
              </a:solidFill>
              <a:latin typeface="Special Elite"/>
              <a:cs typeface="Special Elite"/>
            </a:endParaRPr>
          </a:p>
          <a:p>
            <a:endParaRPr lang="en-US" dirty="0">
              <a:solidFill>
                <a:schemeClr val="tx1">
                  <a:lumMod val="75000"/>
                  <a:lumOff val="25000"/>
                </a:schemeClr>
              </a:solidFill>
              <a:latin typeface="Special Elite"/>
              <a:cs typeface="Special Elite"/>
            </a:endParaRPr>
          </a:p>
        </p:txBody>
      </p:sp>
    </p:spTree>
    <p:extLst>
      <p:ext uri="{BB962C8B-B14F-4D97-AF65-F5344CB8AC3E}">
        <p14:creationId xmlns:p14="http://schemas.microsoft.com/office/powerpoint/2010/main" val="178246821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recipe_book.jp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31" r="12213" b="4987"/>
          <a:stretch/>
        </p:blipFill>
        <p:spPr>
          <a:xfrm>
            <a:off x="0" y="-1"/>
            <a:ext cx="9144000" cy="6858001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 rot="21358976">
            <a:off x="1156327" y="2284345"/>
            <a:ext cx="3734373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Special Elite"/>
                <a:cs typeface="Special Elite"/>
              </a:rPr>
              <a:t>           Recipe: </a:t>
            </a:r>
          </a:p>
          <a:p>
            <a:r>
              <a:rPr lang="en-US" dirty="0" smtClean="0">
                <a:latin typeface="Special Elite"/>
                <a:cs typeface="Special Elite"/>
              </a:rPr>
              <a:t>Bayesian Cognitive Model</a:t>
            </a:r>
          </a:p>
          <a:p>
            <a:endParaRPr lang="en-US" dirty="0">
              <a:latin typeface="Special Elite"/>
              <a:cs typeface="Special Elite"/>
            </a:endParaRPr>
          </a:p>
          <a:p>
            <a:r>
              <a:rPr lang="en-US" dirty="0" smtClean="0">
                <a:latin typeface="Special Elite"/>
                <a:cs typeface="Special Elite"/>
              </a:rPr>
              <a:t>Ingredients: </a:t>
            </a:r>
          </a:p>
          <a:p>
            <a:r>
              <a:rPr lang="en-US" dirty="0" smtClean="0">
                <a:latin typeface="Special Elite"/>
                <a:cs typeface="Special Elite"/>
              </a:rPr>
              <a:t>1. 1 </a:t>
            </a:r>
            <a:r>
              <a:rPr lang="en-US" dirty="0" smtClean="0">
                <a:latin typeface="Special Elite"/>
                <a:cs typeface="Special Elite"/>
              </a:rPr>
              <a:t>Question or Interest Area</a:t>
            </a:r>
          </a:p>
          <a:p>
            <a:r>
              <a:rPr lang="en-US" dirty="0" smtClean="0">
                <a:latin typeface="Special Elite"/>
                <a:cs typeface="Special Elite"/>
              </a:rPr>
              <a:t>2. 1 </a:t>
            </a:r>
            <a:r>
              <a:rPr lang="en-US" dirty="0" smtClean="0">
                <a:latin typeface="Special Elite"/>
                <a:cs typeface="Special Elite"/>
              </a:rPr>
              <a:t>well-formed Hypothesis</a:t>
            </a:r>
          </a:p>
          <a:p>
            <a:r>
              <a:rPr lang="en-US" dirty="0" smtClean="0">
                <a:latin typeface="Special Elite"/>
                <a:cs typeface="Special Elite"/>
              </a:rPr>
              <a:t>3. 1 </a:t>
            </a:r>
            <a:r>
              <a:rPr lang="en-US" dirty="0" smtClean="0">
                <a:latin typeface="Special Elite"/>
                <a:cs typeface="Special Elite"/>
              </a:rPr>
              <a:t>medium-sized Task</a:t>
            </a:r>
          </a:p>
          <a:p>
            <a:r>
              <a:rPr lang="en-US" dirty="0" smtClean="0">
                <a:latin typeface="Special Elite"/>
                <a:cs typeface="Special Elite"/>
              </a:rPr>
              <a:t>4. 2</a:t>
            </a:r>
            <a:r>
              <a:rPr lang="en-US" dirty="0" smtClean="0">
                <a:latin typeface="Special Elite"/>
                <a:cs typeface="Special Elite"/>
              </a:rPr>
              <a:t> </a:t>
            </a:r>
            <a:r>
              <a:rPr lang="en-US" dirty="0" smtClean="0">
                <a:latin typeface="Special Elite"/>
                <a:cs typeface="Special Elite"/>
              </a:rPr>
              <a:t>ripe </a:t>
            </a:r>
            <a:r>
              <a:rPr lang="en-US" dirty="0" smtClean="0">
                <a:latin typeface="Special Elite"/>
                <a:cs typeface="Special Elite"/>
              </a:rPr>
              <a:t>Models</a:t>
            </a:r>
          </a:p>
          <a:p>
            <a:r>
              <a:rPr lang="en-US" dirty="0" smtClean="0">
                <a:latin typeface="Special Elite"/>
                <a:cs typeface="Special Elite"/>
              </a:rPr>
              <a:t>5. </a:t>
            </a:r>
            <a:r>
              <a:rPr lang="en-US" dirty="0" smtClean="0">
                <a:latin typeface="Special Elite"/>
                <a:cs typeface="Special Elite"/>
              </a:rPr>
              <a:t>1 </a:t>
            </a:r>
            <a:r>
              <a:rPr lang="en-US" dirty="0" smtClean="0">
                <a:latin typeface="Special Elite"/>
                <a:cs typeface="Special Elite"/>
              </a:rPr>
              <a:t>heaping </a:t>
            </a:r>
            <a:r>
              <a:rPr lang="en-US" dirty="0" err="1" smtClean="0">
                <a:latin typeface="Special Elite"/>
                <a:cs typeface="Special Elite"/>
              </a:rPr>
              <a:t>Tbsp</a:t>
            </a:r>
            <a:r>
              <a:rPr lang="en-US" dirty="0" smtClean="0">
                <a:latin typeface="Special Elite"/>
                <a:cs typeface="Special Elite"/>
              </a:rPr>
              <a:t> </a:t>
            </a:r>
            <a:r>
              <a:rPr lang="en-US" dirty="0" smtClean="0">
                <a:latin typeface="Special Elite"/>
                <a:cs typeface="Special Elite"/>
              </a:rPr>
              <a:t>Simulations</a:t>
            </a:r>
          </a:p>
          <a:p>
            <a:r>
              <a:rPr lang="en-US" dirty="0" smtClean="0">
                <a:latin typeface="Special Elite"/>
                <a:cs typeface="Special Elite"/>
              </a:rPr>
              <a:t>6. 9</a:t>
            </a:r>
            <a:r>
              <a:rPr lang="en-US" dirty="0">
                <a:latin typeface="Special Elite"/>
                <a:cs typeface="Special Elite"/>
              </a:rPr>
              <a:t>”x12” Inversion </a:t>
            </a:r>
            <a:r>
              <a:rPr lang="en-US" dirty="0" smtClean="0">
                <a:latin typeface="Special Elite"/>
                <a:cs typeface="Special Elite"/>
              </a:rPr>
              <a:t>Technique</a:t>
            </a:r>
            <a:endParaRPr lang="en-US" dirty="0" smtClean="0">
              <a:latin typeface="Special Elite"/>
              <a:cs typeface="Special Elite"/>
            </a:endParaRPr>
          </a:p>
          <a:p>
            <a:r>
              <a:rPr lang="en-US" dirty="0" smtClean="0">
                <a:latin typeface="Special Elite"/>
                <a:cs typeface="Special Elite"/>
              </a:rPr>
              <a:t>7. 2 </a:t>
            </a:r>
            <a:r>
              <a:rPr lang="en-US" dirty="0" smtClean="0">
                <a:latin typeface="Special Elite"/>
                <a:cs typeface="Special Elite"/>
              </a:rPr>
              <a:t>cups Data</a:t>
            </a:r>
          </a:p>
          <a:p>
            <a:r>
              <a:rPr lang="en-US" dirty="0" smtClean="0">
                <a:latin typeface="Special Elite"/>
                <a:cs typeface="Special Elite"/>
              </a:rPr>
              <a:t>8. Model </a:t>
            </a:r>
            <a:r>
              <a:rPr lang="en-US" dirty="0" smtClean="0">
                <a:latin typeface="Special Elite"/>
                <a:cs typeface="Special Elite"/>
              </a:rPr>
              <a:t>selection</a:t>
            </a:r>
          </a:p>
          <a:p>
            <a:endParaRPr lang="en-US" dirty="0" smtClean="0">
              <a:latin typeface="Special Elite"/>
              <a:cs typeface="Special Elite"/>
            </a:endParaRPr>
          </a:p>
          <a:p>
            <a:endParaRPr lang="en-US" dirty="0" smtClean="0">
              <a:latin typeface="Special Elite"/>
              <a:cs typeface="Special Elite"/>
            </a:endParaRPr>
          </a:p>
        </p:txBody>
      </p:sp>
      <p:sp>
        <p:nvSpPr>
          <p:cNvPr id="6" name="TextBox 5"/>
          <p:cNvSpPr txBox="1"/>
          <p:nvPr/>
        </p:nvSpPr>
        <p:spPr>
          <a:xfrm rot="21358976">
            <a:off x="4928617" y="1134252"/>
            <a:ext cx="3734373" cy="2862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Special Elite"/>
                <a:cs typeface="Special Elite"/>
              </a:rPr>
              <a:t>Prep Time: </a:t>
            </a:r>
          </a:p>
          <a:p>
            <a:r>
              <a:rPr lang="en-US" dirty="0" smtClean="0">
                <a:latin typeface="Special Elite"/>
                <a:cs typeface="Special Elite"/>
              </a:rPr>
              <a:t>Longer than you think</a:t>
            </a:r>
          </a:p>
          <a:p>
            <a:endParaRPr lang="en-US" dirty="0">
              <a:latin typeface="Special Elite"/>
              <a:cs typeface="Special Elite"/>
            </a:endParaRPr>
          </a:p>
          <a:p>
            <a:r>
              <a:rPr lang="en-US" dirty="0" smtClean="0">
                <a:latin typeface="Special Elite"/>
                <a:cs typeface="Special Elite"/>
              </a:rPr>
              <a:t>Cook Time:</a:t>
            </a:r>
          </a:p>
          <a:p>
            <a:r>
              <a:rPr lang="en-US" dirty="0" smtClean="0">
                <a:latin typeface="Special Elite"/>
                <a:cs typeface="Special Elite"/>
              </a:rPr>
              <a:t>1 PhD duration, or until funding runs out</a:t>
            </a:r>
          </a:p>
          <a:p>
            <a:endParaRPr lang="en-US" dirty="0">
              <a:latin typeface="Special Elite"/>
              <a:cs typeface="Special Elite"/>
            </a:endParaRPr>
          </a:p>
          <a:p>
            <a:r>
              <a:rPr lang="en-US" dirty="0" smtClean="0">
                <a:latin typeface="Special Elite"/>
                <a:cs typeface="Special Elite"/>
              </a:rPr>
              <a:t>Plating/serving:</a:t>
            </a:r>
          </a:p>
          <a:p>
            <a:r>
              <a:rPr lang="en-US" dirty="0" smtClean="0">
                <a:latin typeface="Special Elite"/>
                <a:cs typeface="Special Elite"/>
              </a:rPr>
              <a:t>Serve with journal of your choice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71071" y="1006964"/>
            <a:ext cx="789599" cy="745151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03800" y="1827931"/>
            <a:ext cx="628045" cy="661038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63969" y="909819"/>
            <a:ext cx="720341" cy="758183"/>
          </a:xfrm>
          <a:prstGeom prst="rect">
            <a:avLst/>
          </a:prstGeom>
        </p:spPr>
      </p:pic>
      <p:pic>
        <p:nvPicPr>
          <p:cNvPr id="11" name="Picture 10" descr="right-arrow-png-18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700000">
            <a:off x="3087418" y="1527638"/>
            <a:ext cx="734638" cy="467797"/>
          </a:xfrm>
          <a:prstGeom prst="rect">
            <a:avLst/>
          </a:prstGeom>
        </p:spPr>
      </p:pic>
      <p:pic>
        <p:nvPicPr>
          <p:cNvPr id="12" name="Picture 11" descr="right-arrow-png-18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6526141">
            <a:off x="3664527" y="1594033"/>
            <a:ext cx="734638" cy="4677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891037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 descr="wooden-cutting-793x526.pn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698" t="1654" r="6702" b="5192"/>
          <a:stretch/>
        </p:blipFill>
        <p:spPr>
          <a:xfrm>
            <a:off x="0" y="-275860"/>
            <a:ext cx="9652000" cy="7133860"/>
          </a:xfrm>
          <a:prstGeom prst="rect">
            <a:avLst/>
          </a:prstGeom>
        </p:spPr>
      </p:pic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2166470" y="2652423"/>
            <a:ext cx="5109883" cy="2158636"/>
          </a:xfrm>
        </p:spPr>
        <p:txBody>
          <a:bodyPr>
            <a:normAutofit/>
          </a:bodyPr>
          <a:lstStyle/>
          <a:p>
            <a:r>
              <a:rPr lang="en-US" sz="4000" dirty="0" smtClean="0">
                <a:solidFill>
                  <a:srgbClr val="FFFFFF"/>
                </a:solidFill>
                <a:latin typeface="Jayne Print YOFF"/>
                <a:cs typeface="Jayne Print YOFF"/>
              </a:rPr>
              <a:t>Our problem:</a:t>
            </a:r>
            <a:br>
              <a:rPr lang="en-US" sz="4000" dirty="0" smtClean="0">
                <a:solidFill>
                  <a:srgbClr val="FFFFFF"/>
                </a:solidFill>
                <a:latin typeface="Jayne Print YOFF"/>
                <a:cs typeface="Jayne Print YOFF"/>
              </a:rPr>
            </a:br>
            <a:r>
              <a:rPr lang="en-US" sz="4000" dirty="0" smtClean="0">
                <a:solidFill>
                  <a:srgbClr val="FFFFFF"/>
                </a:solidFill>
                <a:latin typeface="Jayne Print YOFF"/>
                <a:cs typeface="Jayne Print YOFF"/>
              </a:rPr>
              <a:t>The </a:t>
            </a:r>
            <a:br>
              <a:rPr lang="en-US" sz="4000" dirty="0" smtClean="0">
                <a:solidFill>
                  <a:srgbClr val="FFFFFF"/>
                </a:solidFill>
                <a:latin typeface="Jayne Print YOFF"/>
                <a:cs typeface="Jayne Print YOFF"/>
              </a:rPr>
            </a:br>
            <a:r>
              <a:rPr lang="en-US" sz="4000" dirty="0" smtClean="0">
                <a:solidFill>
                  <a:srgbClr val="FFFFFF"/>
                </a:solidFill>
                <a:latin typeface="Jayne Print YOFF"/>
                <a:cs typeface="Jayne Print YOFF"/>
              </a:rPr>
              <a:t>Tricky Coin</a:t>
            </a:r>
            <a:endParaRPr lang="en-US" sz="4000" dirty="0">
              <a:solidFill>
                <a:srgbClr val="FFFFFF"/>
              </a:solidFill>
              <a:latin typeface="Jayne Print YOFF"/>
              <a:cs typeface="Jayne Print YOFF"/>
            </a:endParaRPr>
          </a:p>
        </p:txBody>
      </p:sp>
    </p:spTree>
    <p:extLst>
      <p:ext uri="{BB962C8B-B14F-4D97-AF65-F5344CB8AC3E}">
        <p14:creationId xmlns:p14="http://schemas.microsoft.com/office/powerpoint/2010/main" val="48649867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2834</TotalTime>
  <Words>832</Words>
  <Application>Microsoft Macintosh PowerPoint</Application>
  <PresentationFormat>On-screen Show (4:3)</PresentationFormat>
  <Paragraphs>178</Paragraphs>
  <Slides>20</Slides>
  <Notes>3</Notes>
  <HiddenSlides>0</HiddenSlides>
  <MMClips>0</MMClips>
  <ScaleCrop>false</ScaleCrop>
  <HeadingPairs>
    <vt:vector size="6" baseType="variant"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2" baseType="lpstr">
      <vt:lpstr>Office Theme</vt:lpstr>
      <vt:lpstr>Microsoft Word Document</vt:lpstr>
      <vt:lpstr>Modeling Basics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Our problem: The  Tricky Coin</vt:lpstr>
      <vt:lpstr>PowerPoint Presentation</vt:lpstr>
      <vt:lpstr>PowerPoint Presentation</vt:lpstr>
      <vt:lpstr>PowerPoint Presentation</vt:lpstr>
      <vt:lpstr>PowerPoint Presentation</vt:lpstr>
      <vt:lpstr>Step 5: Simulations</vt:lpstr>
      <vt:lpstr>Step 6: Model Inversion </vt:lpstr>
      <vt:lpstr>Step 7: Data</vt:lpstr>
      <vt:lpstr>Step 7: Model selection</vt:lpstr>
      <vt:lpstr>Step 8: Model selection</vt:lpstr>
      <vt:lpstr>Thank you!</vt:lpstr>
      <vt:lpstr>Questions?</vt:lpstr>
    </vt:vector>
  </TitlesOfParts>
  <Company>Translational Neuromodeling Unit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Modeling Basics</dc:title>
  <dc:creator>Saee Paliwal</dc:creator>
  <cp:lastModifiedBy>Saee Paliwal</cp:lastModifiedBy>
  <cp:revision>54</cp:revision>
  <dcterms:created xsi:type="dcterms:W3CDTF">2016-08-05T13:50:28Z</dcterms:created>
  <dcterms:modified xsi:type="dcterms:W3CDTF">2016-08-27T16:06:06Z</dcterms:modified>
</cp:coreProperties>
</file>

<file path=docProps/thumbnail.jpeg>
</file>